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385" r:id="rId3"/>
    <p:sldId id="387" r:id="rId4"/>
    <p:sldId id="382" r:id="rId5"/>
    <p:sldId id="386" r:id="rId6"/>
    <p:sldId id="441" r:id="rId7"/>
    <p:sldId id="442" r:id="rId8"/>
    <p:sldId id="443" r:id="rId9"/>
    <p:sldId id="389" r:id="rId10"/>
    <p:sldId id="390" r:id="rId11"/>
    <p:sldId id="411" r:id="rId12"/>
    <p:sldId id="412" r:id="rId13"/>
    <p:sldId id="413" r:id="rId14"/>
    <p:sldId id="414" r:id="rId15"/>
    <p:sldId id="415" r:id="rId16"/>
    <p:sldId id="391" r:id="rId17"/>
    <p:sldId id="393" r:id="rId18"/>
    <p:sldId id="392" r:id="rId19"/>
    <p:sldId id="398" r:id="rId20"/>
    <p:sldId id="399" r:id="rId21"/>
    <p:sldId id="406" r:id="rId22"/>
    <p:sldId id="400" r:id="rId23"/>
    <p:sldId id="408" r:id="rId24"/>
    <p:sldId id="440" r:id="rId25"/>
    <p:sldId id="401" r:id="rId26"/>
    <p:sldId id="407" r:id="rId27"/>
    <p:sldId id="402" r:id="rId28"/>
    <p:sldId id="403" r:id="rId29"/>
    <p:sldId id="404" r:id="rId30"/>
    <p:sldId id="405" r:id="rId31"/>
    <p:sldId id="394" r:id="rId32"/>
    <p:sldId id="395" r:id="rId33"/>
    <p:sldId id="396" r:id="rId34"/>
    <p:sldId id="397" r:id="rId35"/>
    <p:sldId id="439"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276" y="90"/>
      </p:cViewPr>
      <p:guideLst>
        <p:guide orient="horz" pos="2160"/>
        <p:guide pos="2880"/>
      </p:guideLst>
    </p:cSldViewPr>
  </p:slideViewPr>
  <p:notesTextViewPr>
    <p:cViewPr>
      <p:scale>
        <a:sx n="1" d="1"/>
        <a:sy n="1" d="1"/>
      </p:scale>
      <p:origin x="0" y="0"/>
    </p:cViewPr>
  </p:notesTextViewPr>
  <p:sorterViewPr>
    <p:cViewPr>
      <p:scale>
        <a:sx n="100" d="100"/>
        <a:sy n="100" d="100"/>
      </p:scale>
      <p:origin x="0" y="-784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p:nvPr/>
        </p:nvSpPr>
        <p:spPr>
          <a:xfrm>
            <a:off x="777875"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6"/>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9B7BCE00-D665-414C-A3E6-8B16565DD446}" type="datetimeFigureOut">
              <a:rPr lang="en-GB"/>
              <a:pPr>
                <a:defRPr/>
              </a:pPr>
              <a:t>22/10/2019</a:t>
            </a:fld>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BF47A63C-15EF-48EA-BB6B-96DBF45EEA87}"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5828356-4AB5-4959-B3EE-E87F7B3CD6A0}" type="datetimeFigureOut">
              <a:rPr lang="en-GB"/>
              <a:pPr>
                <a:defRPr/>
              </a:pPr>
              <a:t>22/10/2019</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D4A320B-0BE2-4E15-B784-208BC778924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136288-AC4E-4F43-A82A-2BE96FC6EDFD}" type="datetimeFigureOut">
              <a:rPr lang="en-GB"/>
              <a:pPr>
                <a:defRPr/>
              </a:pPr>
              <a:t>22/10/2019</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D569630-965E-4705-BB2D-BBF96324FA3E}"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600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755576" y="2132856"/>
            <a:ext cx="754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3CE4042-F1A5-4A32-B3D4-7E3D69D71DDB}" type="datetimeFigureOut">
              <a:rPr lang="en-GB"/>
              <a:pPr>
                <a:defRPr/>
              </a:pPr>
              <a:t>22/10/2019</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43A4153-8E8B-4B71-B279-ADC1BD28091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777875"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7"/>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62000" y="3276600"/>
            <a:ext cx="7543800" cy="1676400"/>
          </a:xfrm>
        </p:spPr>
        <p:txBody>
          <a:bodyPr/>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1E18C49E-DF81-4EB7-B171-D7262F39DED8}" type="datetimeFigureOut">
              <a:rPr lang="en-GB"/>
              <a:pPr>
                <a:defRPr/>
              </a:pPr>
              <a:t>22/10/2019</a:t>
            </a:fld>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2F03DD4-E77A-42A7-94E7-DDFBCD096AEE}"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F6C58B7-136A-49A9-BBAC-EAFA21209319}" type="datetimeFigureOut">
              <a:rPr lang="en-GB"/>
              <a:pPr>
                <a:defRPr/>
              </a:pPr>
              <a:t>22/10/2019</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537A626-1D42-4663-BF8B-78A078665F0C}"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10"/>
          <p:cNvCxnSpPr/>
          <p:nvPr/>
        </p:nvCxnSpPr>
        <p:spPr>
          <a:xfrm>
            <a:off x="758825" y="1249363"/>
            <a:ext cx="36576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12"/>
          <p:cNvCxnSpPr/>
          <p:nvPr/>
        </p:nvCxnSpPr>
        <p:spPr>
          <a:xfrm>
            <a:off x="4645025" y="1249363"/>
            <a:ext cx="36576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6"/>
          <p:cNvSpPr>
            <a:spLocks noGrp="1"/>
          </p:cNvSpPr>
          <p:nvPr>
            <p:ph type="dt" sz="half" idx="10"/>
          </p:nvPr>
        </p:nvSpPr>
        <p:spPr/>
        <p:txBody>
          <a:bodyPr/>
          <a:lstStyle>
            <a:lvl1pPr>
              <a:defRPr/>
            </a:lvl1pPr>
          </a:lstStyle>
          <a:p>
            <a:pPr>
              <a:defRPr/>
            </a:pPr>
            <a:fld id="{8D04A289-1393-4C14-A9E9-6C161CCCE2EE}" type="datetimeFigureOut">
              <a:rPr lang="en-GB"/>
              <a:pPr>
                <a:defRPr/>
              </a:pPr>
              <a:t>22/10/2019</a:t>
            </a:fld>
            <a:endParaRPr lang="en-GB"/>
          </a:p>
        </p:txBody>
      </p:sp>
      <p:sp>
        <p:nvSpPr>
          <p:cNvPr id="10" name="Footer Placeholder 7"/>
          <p:cNvSpPr>
            <a:spLocks noGrp="1"/>
          </p:cNvSpPr>
          <p:nvPr>
            <p:ph type="ftr" sz="quarter" idx="11"/>
          </p:nvPr>
        </p:nvSpPr>
        <p:spPr/>
        <p:txBody>
          <a:bodyPr/>
          <a:lstStyle>
            <a:lvl1pPr>
              <a:defRPr/>
            </a:lvl1pPr>
          </a:lstStyle>
          <a:p>
            <a:pPr>
              <a:defRPr/>
            </a:pPr>
            <a:endParaRPr lang="en-GB"/>
          </a:p>
        </p:txBody>
      </p:sp>
      <p:sp>
        <p:nvSpPr>
          <p:cNvPr id="11" name="Slide Number Placeholder 8"/>
          <p:cNvSpPr>
            <a:spLocks noGrp="1"/>
          </p:cNvSpPr>
          <p:nvPr>
            <p:ph type="sldNum" sz="quarter" idx="12"/>
          </p:nvPr>
        </p:nvSpPr>
        <p:spPr/>
        <p:txBody>
          <a:bodyPr/>
          <a:lstStyle>
            <a:lvl1pPr>
              <a:defRPr/>
            </a:lvl1pPr>
          </a:lstStyle>
          <a:p>
            <a:pPr>
              <a:defRPr/>
            </a:pPr>
            <a:fld id="{EB08C8E6-162C-4C48-8668-F184EC8D7105}"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AEAA6403-80E6-4953-90C6-14543518EE4E}" type="datetimeFigureOut">
              <a:rPr lang="en-GB"/>
              <a:pPr>
                <a:defRPr/>
              </a:pPr>
              <a:t>22/10/2019</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A662916B-4B0C-4C58-8700-556350856C3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A683F9-0387-4520-B9A9-A9CE719A4554}" type="datetimeFigureOut">
              <a:rPr lang="en-GB"/>
              <a:pPr>
                <a:defRPr/>
              </a:pPr>
              <a:t>22/10/2019</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33D79A84-8542-4F3D-A1A6-5CADD81C0C4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9"/>
          <p:cNvCxnSpPr/>
          <p:nvPr/>
        </p:nvCxnSpPr>
        <p:spPr>
          <a:xfrm rot="5400000">
            <a:off x="1677194" y="2515394"/>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4572000"/>
            <a:ext cx="6784848" cy="1600200"/>
          </a:xfrm>
        </p:spPr>
        <p:txBody>
          <a:bodyPr>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EF33E8FF-913B-4E45-B141-B93B5DBB0397}" type="datetimeFigureOut">
              <a:rPr lang="en-GB"/>
              <a:pPr>
                <a:defRPr/>
              </a:pPr>
              <a:t>22/10/2019</a:t>
            </a:fld>
            <a:endParaRPr lang="en-GB"/>
          </a:p>
        </p:txBody>
      </p:sp>
      <p:sp>
        <p:nvSpPr>
          <p:cNvPr id="7" name="Footer Placeholder 5"/>
          <p:cNvSpPr>
            <a:spLocks noGrp="1"/>
          </p:cNvSpPr>
          <p:nvPr>
            <p:ph type="ftr" sz="quarter" idx="11"/>
          </p:nvPr>
        </p:nvSpPr>
        <p:spPr/>
        <p:txBody>
          <a:bodyPr/>
          <a:lstStyle>
            <a:lvl1pPr>
              <a:defRPr/>
            </a:lvl1pPr>
          </a:lstStyle>
          <a:p>
            <a:pPr>
              <a:defRPr/>
            </a:pPr>
            <a:endParaRPr lang="en-GB"/>
          </a:p>
        </p:txBody>
      </p:sp>
      <p:sp>
        <p:nvSpPr>
          <p:cNvPr id="8" name="Slide Number Placeholder 6"/>
          <p:cNvSpPr>
            <a:spLocks noGrp="1"/>
          </p:cNvSpPr>
          <p:nvPr>
            <p:ph type="sldNum" sz="quarter" idx="12"/>
          </p:nvPr>
        </p:nvSpPr>
        <p:spPr/>
        <p:txBody>
          <a:bodyPr/>
          <a:lstStyle>
            <a:lvl1pPr>
              <a:defRPr/>
            </a:lvl1pPr>
          </a:lstStyle>
          <a:p>
            <a:pPr>
              <a:defRPr/>
            </a:pPr>
            <a:fld id="{D277048F-DD13-41B2-9967-F20780017F9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850392" y="3505200"/>
            <a:ext cx="7391400" cy="804862"/>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04A5627-6F3C-44B2-8AC5-BF8E8FF20B05}" type="datetimeFigureOut">
              <a:rPr lang="en-GB"/>
              <a:pPr>
                <a:defRPr/>
              </a:pPr>
              <a:t>22/10/2019</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EA9BC23-61C9-42A0-BA4F-EB588F184D17}"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4572000"/>
            <a:ext cx="6781800" cy="1600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762000" y="685800"/>
            <a:ext cx="7543800" cy="3886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248400" y="6208713"/>
            <a:ext cx="2133600" cy="365125"/>
          </a:xfrm>
          <a:prstGeom prst="rect">
            <a:avLst/>
          </a:prstGeom>
        </p:spPr>
        <p:txBody>
          <a:bodyPr vert="horz" lIns="91440" tIns="45720" rIns="91440" bIns="45720" rtlCol="0" anchor="ctr"/>
          <a:lstStyle>
            <a:lvl1pPr algn="r" fontAlgn="auto">
              <a:spcBef>
                <a:spcPts val="0"/>
              </a:spcBef>
              <a:spcAft>
                <a:spcPts val="0"/>
              </a:spcAft>
              <a:defRPr sz="1200" b="1">
                <a:solidFill>
                  <a:schemeClr val="tx2">
                    <a:lumMod val="90000"/>
                    <a:lumOff val="10000"/>
                  </a:schemeClr>
                </a:solidFill>
                <a:latin typeface="+mn-lt"/>
                <a:cs typeface="+mn-cs"/>
              </a:defRPr>
            </a:lvl1pPr>
          </a:lstStyle>
          <a:p>
            <a:pPr>
              <a:defRPr/>
            </a:pPr>
            <a:fld id="{6F1F2E36-E74E-4359-968E-4E98DBDA44FB}" type="datetimeFigureOut">
              <a:rPr lang="en-GB"/>
              <a:pPr>
                <a:defRPr/>
              </a:pPr>
              <a:t>22/10/2019</a:t>
            </a:fld>
            <a:endParaRPr lang="en-GB"/>
          </a:p>
        </p:txBody>
      </p:sp>
      <p:sp>
        <p:nvSpPr>
          <p:cNvPr id="5" name="Footer Placeholder 4"/>
          <p:cNvSpPr>
            <a:spLocks noGrp="1"/>
          </p:cNvSpPr>
          <p:nvPr>
            <p:ph type="ftr" sz="quarter" idx="3"/>
          </p:nvPr>
        </p:nvSpPr>
        <p:spPr>
          <a:xfrm>
            <a:off x="762000" y="6208713"/>
            <a:ext cx="4873625" cy="365125"/>
          </a:xfrm>
          <a:prstGeom prst="rect">
            <a:avLst/>
          </a:prstGeom>
        </p:spPr>
        <p:txBody>
          <a:bodyPr vert="horz" lIns="91440" tIns="45720" rIns="91440" bIns="45720" rtlCol="0" anchor="ctr"/>
          <a:lstStyle>
            <a:lvl1pPr algn="l" fontAlgn="auto">
              <a:spcBef>
                <a:spcPts val="0"/>
              </a:spcBef>
              <a:spcAft>
                <a:spcPts val="0"/>
              </a:spcAft>
              <a:defRPr sz="1200" b="1">
                <a:solidFill>
                  <a:schemeClr val="tx2">
                    <a:lumMod val="90000"/>
                    <a:lumOff val="10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7620000" y="5688013"/>
            <a:ext cx="762000" cy="365125"/>
          </a:xfrm>
          <a:prstGeom prst="rect">
            <a:avLst/>
          </a:prstGeom>
        </p:spPr>
        <p:txBody>
          <a:bodyPr vert="horz" lIns="91440" tIns="45720" rIns="91440" bIns="45720" rtlCol="0" anchor="ctr"/>
          <a:lstStyle>
            <a:lvl1pPr algn="r" fontAlgn="auto">
              <a:spcBef>
                <a:spcPts val="0"/>
              </a:spcBef>
              <a:spcAft>
                <a:spcPts val="0"/>
              </a:spcAft>
              <a:defRPr sz="2400">
                <a:solidFill>
                  <a:schemeClr val="tx1">
                    <a:lumMod val="85000"/>
                    <a:lumOff val="15000"/>
                  </a:schemeClr>
                </a:solidFill>
                <a:latin typeface="+mj-lt"/>
                <a:cs typeface="+mn-cs"/>
              </a:defRPr>
            </a:lvl1pPr>
          </a:lstStyle>
          <a:p>
            <a:pPr>
              <a:defRPr/>
            </a:pPr>
            <a:fld id="{815ADE63-78BD-4ADF-9F7F-2AFFF337C03D}" type="slidenum">
              <a:rPr lang="en-GB"/>
              <a:pPr>
                <a:defRPr/>
              </a:pPr>
              <a:t>‹#›</a:t>
            </a:fld>
            <a:endParaRPr lang="en-GB"/>
          </a:p>
        </p:txBody>
      </p:sp>
      <p:sp>
        <p:nvSpPr>
          <p:cNvPr id="8" name="Rectangle 7"/>
          <p:cNvSpPr/>
          <p:nvPr/>
        </p:nvSpPr>
        <p:spPr>
          <a:xfrm>
            <a:off x="777875"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26" r:id="rId1"/>
    <p:sldLayoutId id="2147483719" r:id="rId2"/>
    <p:sldLayoutId id="2147483727" r:id="rId3"/>
    <p:sldLayoutId id="2147483720" r:id="rId4"/>
    <p:sldLayoutId id="2147483728" r:id="rId5"/>
    <p:sldLayoutId id="2147483721" r:id="rId6"/>
    <p:sldLayoutId id="2147483722" r:id="rId7"/>
    <p:sldLayoutId id="2147483729" r:id="rId8"/>
    <p:sldLayoutId id="2147483723" r:id="rId9"/>
    <p:sldLayoutId id="2147483724" r:id="rId10"/>
    <p:sldLayoutId id="2147483725" r:id="rId11"/>
  </p:sldLayoutIdLst>
  <p:txStyles>
    <p:titleStyle>
      <a:lvl1pPr algn="l" rtl="0" eaLnBrk="0" fontAlgn="base" hangingPunct="0">
        <a:spcBef>
          <a:spcPct val="0"/>
        </a:spcBef>
        <a:spcAft>
          <a:spcPct val="0"/>
        </a:spcAft>
        <a:defRPr sz="5400" kern="1200">
          <a:solidFill>
            <a:srgbClr val="262626"/>
          </a:solidFill>
          <a:latin typeface="+mj-lt"/>
          <a:ea typeface="+mj-ea"/>
          <a:cs typeface="+mj-cs"/>
        </a:defRPr>
      </a:lvl1pPr>
      <a:lvl2pPr algn="l" rtl="0" eaLnBrk="0" fontAlgn="base" hangingPunct="0">
        <a:spcBef>
          <a:spcPct val="0"/>
        </a:spcBef>
        <a:spcAft>
          <a:spcPct val="0"/>
        </a:spcAft>
        <a:defRPr sz="5400">
          <a:solidFill>
            <a:srgbClr val="262626"/>
          </a:solidFill>
          <a:latin typeface="Arial" pitchFamily="34" charset="0"/>
        </a:defRPr>
      </a:lvl2pPr>
      <a:lvl3pPr algn="l" rtl="0" eaLnBrk="0" fontAlgn="base" hangingPunct="0">
        <a:spcBef>
          <a:spcPct val="0"/>
        </a:spcBef>
        <a:spcAft>
          <a:spcPct val="0"/>
        </a:spcAft>
        <a:defRPr sz="5400">
          <a:solidFill>
            <a:srgbClr val="262626"/>
          </a:solidFill>
          <a:latin typeface="Arial" pitchFamily="34" charset="0"/>
        </a:defRPr>
      </a:lvl3pPr>
      <a:lvl4pPr algn="l" rtl="0" eaLnBrk="0" fontAlgn="base" hangingPunct="0">
        <a:spcBef>
          <a:spcPct val="0"/>
        </a:spcBef>
        <a:spcAft>
          <a:spcPct val="0"/>
        </a:spcAft>
        <a:defRPr sz="5400">
          <a:solidFill>
            <a:srgbClr val="262626"/>
          </a:solidFill>
          <a:latin typeface="Arial" pitchFamily="34" charset="0"/>
        </a:defRPr>
      </a:lvl4pPr>
      <a:lvl5pPr algn="l" rtl="0" eaLnBrk="0" fontAlgn="base" hangingPunct="0">
        <a:spcBef>
          <a:spcPct val="0"/>
        </a:spcBef>
        <a:spcAft>
          <a:spcPct val="0"/>
        </a:spcAft>
        <a:defRPr sz="5400">
          <a:solidFill>
            <a:srgbClr val="262626"/>
          </a:solidFill>
          <a:latin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david.kidner@southwales.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p:txBody>
          <a:bodyPr/>
          <a:lstStyle/>
          <a:p>
            <a:pPr eaLnBrk="1" hangingPunct="1"/>
            <a:r>
              <a:rPr lang="en-GB" altLang="en-US" sz="4800" dirty="0" smtClean="0">
                <a:solidFill>
                  <a:schemeClr val="bg1"/>
                </a:solidFill>
                <a:latin typeface="Arial Black" pitchFamily="34" charset="0"/>
              </a:rPr>
              <a:t>IS3S661</a:t>
            </a:r>
            <a:r>
              <a:rPr lang="en-GB" altLang="en-US" sz="4800" dirty="0" smtClean="0">
                <a:solidFill>
                  <a:schemeClr val="bg1"/>
                </a:solidFill>
                <a:latin typeface="Arial Black" pitchFamily="34" charset="0"/>
              </a:rPr>
              <a:t/>
            </a:r>
            <a:br>
              <a:rPr lang="en-GB" altLang="en-US" sz="4800" dirty="0" smtClean="0">
                <a:solidFill>
                  <a:schemeClr val="bg1"/>
                </a:solidFill>
                <a:latin typeface="Arial Black" pitchFamily="34" charset="0"/>
              </a:rPr>
            </a:br>
            <a:r>
              <a:rPr lang="en-GB" altLang="en-US" sz="4800" dirty="0" smtClean="0">
                <a:solidFill>
                  <a:schemeClr val="bg1"/>
                </a:solidFill>
                <a:latin typeface="Arial Black" pitchFamily="34" charset="0"/>
              </a:rPr>
              <a:t>Strategic IS Management </a:t>
            </a:r>
            <a:r>
              <a:rPr lang="en-GB" altLang="en-US" sz="4800" dirty="0" smtClean="0"/>
              <a:t/>
            </a:r>
            <a:br>
              <a:rPr lang="en-GB" altLang="en-US" sz="4800" dirty="0" smtClean="0"/>
            </a:br>
            <a:r>
              <a:rPr lang="en-GB" altLang="en-US" sz="4800" dirty="0" smtClean="0"/>
              <a:t/>
            </a:r>
            <a:br>
              <a:rPr lang="en-GB" altLang="en-US" sz="4800" dirty="0" smtClean="0"/>
            </a:br>
            <a:r>
              <a:rPr lang="en-GB" altLang="en-US" sz="4800" dirty="0" smtClean="0"/>
              <a:t/>
            </a:r>
            <a:br>
              <a:rPr lang="en-GB" altLang="en-US" sz="4800" dirty="0" smtClean="0"/>
            </a:br>
            <a:endParaRPr lang="en-GB" altLang="en-US" sz="4800" dirty="0" smtClean="0"/>
          </a:p>
        </p:txBody>
      </p:sp>
      <p:sp>
        <p:nvSpPr>
          <p:cNvPr id="6147" name="Subtitle 2"/>
          <p:cNvSpPr>
            <a:spLocks noGrp="1"/>
          </p:cNvSpPr>
          <p:nvPr>
            <p:ph type="subTitle" idx="1"/>
          </p:nvPr>
        </p:nvSpPr>
        <p:spPr>
          <a:xfrm>
            <a:off x="762000" y="3573463"/>
            <a:ext cx="7842250" cy="2141537"/>
          </a:xfrm>
        </p:spPr>
        <p:txBody>
          <a:bodyPr>
            <a:normAutofit fontScale="92500"/>
          </a:bodyPr>
          <a:lstStyle/>
          <a:p>
            <a:pPr eaLnBrk="1" hangingPunct="1">
              <a:defRPr/>
            </a:pPr>
            <a:r>
              <a:rPr lang="en-GB" altLang="en-US" sz="3500" b="1" dirty="0" smtClean="0">
                <a:solidFill>
                  <a:srgbClr val="C00000"/>
                </a:solidFill>
                <a:cs typeface="Arial" charset="0"/>
              </a:rPr>
              <a:t>Strategy </a:t>
            </a:r>
            <a:r>
              <a:rPr lang="en-GB" altLang="en-US" sz="3500" b="1" dirty="0" smtClean="0">
                <a:solidFill>
                  <a:srgbClr val="C00000"/>
                </a:solidFill>
                <a:cs typeface="Arial" charset="0"/>
              </a:rPr>
              <a:t>Formulation: </a:t>
            </a:r>
          </a:p>
          <a:p>
            <a:pPr eaLnBrk="1" hangingPunct="1">
              <a:defRPr/>
            </a:pPr>
            <a:r>
              <a:rPr lang="en-GB" altLang="en-US" sz="3500" b="1" dirty="0" smtClean="0">
                <a:solidFill>
                  <a:srgbClr val="C00000"/>
                </a:solidFill>
                <a:cs typeface="Arial" charset="0"/>
              </a:rPr>
              <a:t>Business Intelligence &amp; Demographics</a:t>
            </a:r>
          </a:p>
          <a:p>
            <a:pPr eaLnBrk="1" hangingPunct="1">
              <a:defRPr/>
            </a:pPr>
            <a:endParaRPr lang="en-GB" altLang="en-US" dirty="0" smtClean="0">
              <a:cs typeface="Arial" charset="0"/>
            </a:endParaRPr>
          </a:p>
          <a:p>
            <a:pPr eaLnBrk="1" hangingPunct="1">
              <a:defRPr/>
            </a:pPr>
            <a:r>
              <a:rPr lang="en-GB" altLang="en-US" dirty="0" smtClean="0">
                <a:cs typeface="Arial" charset="0"/>
              </a:rPr>
              <a:t>David </a:t>
            </a:r>
            <a:r>
              <a:rPr lang="en-GB" altLang="en-US" dirty="0" err="1" smtClean="0">
                <a:cs typeface="Arial" charset="0"/>
              </a:rPr>
              <a:t>Kidner</a:t>
            </a:r>
            <a:r>
              <a:rPr lang="en-GB" altLang="en-US" dirty="0" smtClean="0">
                <a:cs typeface="Arial" charset="0"/>
              </a:rPr>
              <a:t>  </a:t>
            </a:r>
            <a:r>
              <a:rPr lang="en-GB" altLang="en-US" sz="2000" dirty="0" smtClean="0">
                <a:cs typeface="Arial" charset="0"/>
              </a:rPr>
              <a:t>(J302) </a:t>
            </a:r>
            <a:r>
              <a:rPr lang="en-GB" altLang="en-US" sz="2000" dirty="0" smtClean="0">
                <a:cs typeface="Arial" charset="0"/>
                <a:hlinkClick r:id="rId2"/>
              </a:rPr>
              <a:t>david.kidner@southwales.ac.uk</a:t>
            </a:r>
            <a:endParaRPr lang="en-GB" altLang="en-US" sz="2000" dirty="0" smtClean="0">
              <a:cs typeface="Arial" charset="0"/>
            </a:endParaRPr>
          </a:p>
          <a:p>
            <a:pPr eaLnBrk="1" hangingPunct="1">
              <a:defRPr/>
            </a:pPr>
            <a:endParaRPr lang="en-GB" altLang="en-US" sz="2000" dirty="0" smtClean="0"/>
          </a:p>
        </p:txBody>
      </p:sp>
      <p:pic>
        <p:nvPicPr>
          <p:cNvPr id="6148" name="Picture 4" descr="USW logo Raspberry Screen.jpg"/>
          <p:cNvPicPr>
            <a:picLocks noChangeAspect="1"/>
          </p:cNvPicPr>
          <p:nvPr/>
        </p:nvPicPr>
        <p:blipFill>
          <a:blip r:embed="rId3" cstate="print"/>
          <a:srcRect/>
          <a:stretch>
            <a:fillRect/>
          </a:stretch>
        </p:blipFill>
        <p:spPr bwMode="auto">
          <a:xfrm>
            <a:off x="7164388" y="31750"/>
            <a:ext cx="107950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02304" y="3068960"/>
            <a:ext cx="7331515" cy="1584176"/>
            <a:chOff x="902304" y="3068960"/>
            <a:chExt cx="7331515" cy="1584176"/>
          </a:xfrm>
        </p:grpSpPr>
        <p:sp>
          <p:nvSpPr>
            <p:cNvPr id="20" name="Rectangle 19"/>
            <p:cNvSpPr/>
            <p:nvPr/>
          </p:nvSpPr>
          <p:spPr>
            <a:xfrm>
              <a:off x="902304" y="3068960"/>
              <a:ext cx="7331515" cy="15841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5710571" y="3260883"/>
              <a:ext cx="2355132" cy="1200329"/>
            </a:xfrm>
            <a:prstGeom prst="rect">
              <a:avLst/>
            </a:prstGeom>
            <a:noFill/>
          </p:spPr>
          <p:txBody>
            <a:bodyPr wrap="none" rtlCol="0">
              <a:spAutoFit/>
            </a:bodyPr>
            <a:lstStyle/>
            <a:p>
              <a:pPr algn="ctr"/>
              <a:r>
                <a:rPr lang="en-GB" sz="2400" b="1" i="1" dirty="0" smtClean="0"/>
                <a:t>Understanding</a:t>
              </a:r>
            </a:p>
            <a:p>
              <a:pPr algn="ctr"/>
              <a:r>
                <a:rPr lang="en-GB" sz="2400" b="1" i="1" dirty="0" smtClean="0"/>
                <a:t>Customers:</a:t>
              </a:r>
            </a:p>
            <a:p>
              <a:pPr algn="ctr"/>
              <a:r>
                <a:rPr lang="en-GB" sz="2400" b="1" i="1" dirty="0" smtClean="0"/>
                <a:t>Demographics</a:t>
              </a:r>
              <a:endParaRPr lang="en-GB" sz="2400" b="1" i="1" dirty="0"/>
            </a:p>
          </p:txBody>
        </p:sp>
      </p:grpSp>
      <p:grpSp>
        <p:nvGrpSpPr>
          <p:cNvPr id="19" name="Group 18"/>
          <p:cNvGrpSpPr/>
          <p:nvPr/>
        </p:nvGrpSpPr>
        <p:grpSpPr>
          <a:xfrm>
            <a:off x="902304" y="4725144"/>
            <a:ext cx="7347166" cy="1152128"/>
            <a:chOff x="902304" y="4725144"/>
            <a:chExt cx="7347166" cy="1152128"/>
          </a:xfrm>
        </p:grpSpPr>
        <p:sp>
          <p:nvSpPr>
            <p:cNvPr id="17" name="Rectangle 16"/>
            <p:cNvSpPr/>
            <p:nvPr/>
          </p:nvSpPr>
          <p:spPr>
            <a:xfrm>
              <a:off x="902304" y="4725144"/>
              <a:ext cx="7347166" cy="11521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5959838" y="4885709"/>
              <a:ext cx="1737207" cy="830997"/>
            </a:xfrm>
            <a:prstGeom prst="rect">
              <a:avLst/>
            </a:prstGeom>
            <a:noFill/>
          </p:spPr>
          <p:txBody>
            <a:bodyPr wrap="none" rtlCol="0">
              <a:spAutoFit/>
            </a:bodyPr>
            <a:lstStyle/>
            <a:p>
              <a:pPr algn="ctr"/>
              <a:r>
                <a:rPr lang="en-GB" sz="2400" b="1" i="1" dirty="0" smtClean="0"/>
                <a:t>Marketing</a:t>
              </a:r>
            </a:p>
            <a:p>
              <a:pPr algn="ctr"/>
              <a:r>
                <a:rPr lang="en-GB" sz="2400" b="1" i="1" dirty="0" smtClean="0"/>
                <a:t>Next Week</a:t>
              </a:r>
              <a:endParaRPr lang="en-GB" sz="2400" b="1" i="1" dirty="0"/>
            </a:p>
          </p:txBody>
        </p:sp>
      </p:grpSp>
      <p:sp>
        <p:nvSpPr>
          <p:cNvPr id="3" name="Content Placeholder 2"/>
          <p:cNvSpPr>
            <a:spLocks noGrp="1"/>
          </p:cNvSpPr>
          <p:nvPr>
            <p:ph idx="1"/>
          </p:nvPr>
        </p:nvSpPr>
        <p:spPr>
          <a:xfrm>
            <a:off x="755576" y="2132856"/>
            <a:ext cx="7776864" cy="3886200"/>
          </a:xfrm>
        </p:spPr>
        <p:txBody>
          <a:bodyPr/>
          <a:lstStyle/>
          <a:p>
            <a:pPr eaLnBrk="1" hangingPunct="1">
              <a:lnSpc>
                <a:spcPct val="90000"/>
              </a:lnSpc>
            </a:pPr>
            <a:r>
              <a:rPr lang="en-GB" altLang="en-US" dirty="0"/>
              <a:t>Having analysed our organisation’s abilities and the external forces, we now need to answer these important questions</a:t>
            </a:r>
            <a:r>
              <a:rPr lang="en-GB" altLang="en-US" dirty="0" smtClean="0"/>
              <a:t>:</a:t>
            </a:r>
            <a:endParaRPr lang="en-GB" altLang="en-US" dirty="0"/>
          </a:p>
          <a:p>
            <a:pPr lvl="1" eaLnBrk="1" hangingPunct="1">
              <a:lnSpc>
                <a:spcPct val="150000"/>
              </a:lnSpc>
            </a:pPr>
            <a:r>
              <a:rPr lang="en-GB" altLang="en-US" dirty="0"/>
              <a:t>What will you sell?</a:t>
            </a:r>
          </a:p>
          <a:p>
            <a:pPr lvl="1" eaLnBrk="1" hangingPunct="1">
              <a:lnSpc>
                <a:spcPct val="150000"/>
              </a:lnSpc>
            </a:pPr>
            <a:r>
              <a:rPr lang="en-GB" altLang="en-US" dirty="0"/>
              <a:t>Who will you sell it to?</a:t>
            </a:r>
          </a:p>
          <a:p>
            <a:pPr lvl="1" eaLnBrk="1" hangingPunct="1">
              <a:lnSpc>
                <a:spcPct val="150000"/>
              </a:lnSpc>
            </a:pPr>
            <a:r>
              <a:rPr lang="en-GB" altLang="en-US" dirty="0"/>
              <a:t>What will you charge?</a:t>
            </a:r>
          </a:p>
          <a:p>
            <a:pPr lvl="1" eaLnBrk="1" hangingPunct="1">
              <a:lnSpc>
                <a:spcPct val="150000"/>
              </a:lnSpc>
            </a:pPr>
            <a:r>
              <a:rPr lang="en-GB" altLang="en-US" dirty="0"/>
              <a:t>How will you promote it?</a:t>
            </a:r>
          </a:p>
          <a:p>
            <a:pPr lvl="1" eaLnBrk="1" hangingPunct="1">
              <a:lnSpc>
                <a:spcPct val="150000"/>
              </a:lnSpc>
            </a:pPr>
            <a:r>
              <a:rPr lang="en-GB" altLang="en-US" dirty="0"/>
              <a:t>How will you sell it?</a:t>
            </a:r>
          </a:p>
          <a:p>
            <a:endParaRPr lang="en-GB" dirty="0"/>
          </a:p>
        </p:txBody>
      </p:sp>
      <p:sp>
        <p:nvSpPr>
          <p:cNvPr id="4" name="Title 1"/>
          <p:cNvSpPr>
            <a:spLocks noGrp="1"/>
          </p:cNvSpPr>
          <p:nvPr>
            <p:ph type="title"/>
          </p:nvPr>
        </p:nvSpPr>
        <p:spPr>
          <a:xfrm>
            <a:off x="755650" y="620713"/>
            <a:ext cx="6781800" cy="877887"/>
          </a:xfrm>
        </p:spPr>
        <p:txBody>
          <a:bodyPr/>
          <a:lstStyle/>
          <a:p>
            <a:pPr eaLnBrk="1" hangingPunct="1"/>
            <a:r>
              <a:rPr lang="en-GB" altLang="en-US" dirty="0" smtClean="0"/>
              <a:t>Strategy Formulation</a:t>
            </a:r>
          </a:p>
        </p:txBody>
      </p:sp>
      <p:grpSp>
        <p:nvGrpSpPr>
          <p:cNvPr id="5" name="Group 14"/>
          <p:cNvGrpSpPr>
            <a:grpSpLocks/>
          </p:cNvGrpSpPr>
          <p:nvPr/>
        </p:nvGrpSpPr>
        <p:grpSpPr bwMode="auto">
          <a:xfrm>
            <a:off x="7451725" y="635000"/>
            <a:ext cx="908050" cy="696913"/>
            <a:chOff x="3935" y="1824"/>
            <a:chExt cx="620" cy="439"/>
          </a:xfrm>
        </p:grpSpPr>
        <p:sp>
          <p:nvSpPr>
            <p:cNvPr id="6"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8"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12"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4" name="Group 23"/>
            <p:cNvGrpSpPr>
              <a:grpSpLocks/>
            </p:cNvGrpSpPr>
            <p:nvPr/>
          </p:nvGrpSpPr>
          <p:grpSpPr bwMode="auto">
            <a:xfrm>
              <a:off x="4116" y="1824"/>
              <a:ext cx="259" cy="439"/>
              <a:chOff x="4116" y="1824"/>
              <a:chExt cx="259" cy="439"/>
            </a:xfrm>
          </p:grpSpPr>
          <p:sp>
            <p:nvSpPr>
              <p:cNvPr id="15"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grpSp>
        <p:nvGrpSpPr>
          <p:cNvPr id="29" name="Group 28"/>
          <p:cNvGrpSpPr/>
          <p:nvPr/>
        </p:nvGrpSpPr>
        <p:grpSpPr>
          <a:xfrm>
            <a:off x="798019" y="6210862"/>
            <a:ext cx="6565272" cy="929455"/>
            <a:chOff x="798019" y="6210862"/>
            <a:chExt cx="6565272" cy="929455"/>
          </a:xfrm>
        </p:grpSpPr>
        <p:sp>
          <p:nvSpPr>
            <p:cNvPr id="23" name="TextBox 22"/>
            <p:cNvSpPr txBox="1"/>
            <p:nvPr/>
          </p:nvSpPr>
          <p:spPr>
            <a:xfrm>
              <a:off x="1331640" y="6309320"/>
              <a:ext cx="6031651" cy="830997"/>
            </a:xfrm>
            <a:prstGeom prst="rect">
              <a:avLst/>
            </a:prstGeom>
            <a:noFill/>
          </p:spPr>
          <p:txBody>
            <a:bodyPr wrap="none" rtlCol="0">
              <a:spAutoFit/>
            </a:bodyPr>
            <a:lstStyle/>
            <a:p>
              <a:r>
                <a:rPr lang="en-GB" altLang="en-US" sz="2400" dirty="0"/>
                <a:t>What factors will affect all these decisions?</a:t>
              </a:r>
            </a:p>
            <a:p>
              <a:endParaRPr lang="en-GB" sz="2400" dirty="0"/>
            </a:p>
          </p:txBody>
        </p:sp>
        <p:grpSp>
          <p:nvGrpSpPr>
            <p:cNvPr id="24" name="Group 16"/>
            <p:cNvGrpSpPr>
              <a:grpSpLocks/>
            </p:cNvGrpSpPr>
            <p:nvPr/>
          </p:nvGrpSpPr>
          <p:grpSpPr bwMode="auto">
            <a:xfrm>
              <a:off x="798019" y="6210862"/>
              <a:ext cx="533621" cy="615950"/>
              <a:chOff x="144" y="1392"/>
              <a:chExt cx="601" cy="601"/>
            </a:xfrm>
          </p:grpSpPr>
          <p:sp>
            <p:nvSpPr>
              <p:cNvPr id="25" name="Rectangle 17"/>
              <p:cNvSpPr>
                <a:spLocks noChangeArrowheads="1"/>
              </p:cNvSpPr>
              <p:nvPr/>
            </p:nvSpPr>
            <p:spPr bwMode="auto">
              <a:xfrm>
                <a:off x="144" y="1392"/>
                <a:ext cx="601" cy="6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altLang="en-US"/>
              </a:p>
            </p:txBody>
          </p:sp>
          <p:sp>
            <p:nvSpPr>
              <p:cNvPr id="26" name="Freeform 18"/>
              <p:cNvSpPr>
                <a:spLocks/>
              </p:cNvSpPr>
              <p:nvPr/>
            </p:nvSpPr>
            <p:spPr bwMode="auto">
              <a:xfrm>
                <a:off x="241" y="1533"/>
                <a:ext cx="409" cy="460"/>
              </a:xfrm>
              <a:custGeom>
                <a:avLst/>
                <a:gdLst>
                  <a:gd name="T0" fmla="*/ 0 w 2049"/>
                  <a:gd name="T1" fmla="*/ 0 h 2301"/>
                  <a:gd name="T2" fmla="*/ 0 w 2049"/>
                  <a:gd name="T3" fmla="*/ 0 h 2301"/>
                  <a:gd name="T4" fmla="*/ 0 w 2049"/>
                  <a:gd name="T5" fmla="*/ 0 h 2301"/>
                  <a:gd name="T6" fmla="*/ 0 w 2049"/>
                  <a:gd name="T7" fmla="*/ 0 h 2301"/>
                  <a:gd name="T8" fmla="*/ 0 w 2049"/>
                  <a:gd name="T9" fmla="*/ 0 h 2301"/>
                  <a:gd name="T10" fmla="*/ 0 w 2049"/>
                  <a:gd name="T11" fmla="*/ 0 h 2301"/>
                  <a:gd name="T12" fmla="*/ 0 w 2049"/>
                  <a:gd name="T13" fmla="*/ 0 h 2301"/>
                  <a:gd name="T14" fmla="*/ 0 w 2049"/>
                  <a:gd name="T15" fmla="*/ 0 h 2301"/>
                  <a:gd name="T16" fmla="*/ 0 w 2049"/>
                  <a:gd name="T17" fmla="*/ 0 h 2301"/>
                  <a:gd name="T18" fmla="*/ 0 w 2049"/>
                  <a:gd name="T19" fmla="*/ 0 h 2301"/>
                  <a:gd name="T20" fmla="*/ 0 w 2049"/>
                  <a:gd name="T21" fmla="*/ 0 h 2301"/>
                  <a:gd name="T22" fmla="*/ 0 w 2049"/>
                  <a:gd name="T23" fmla="*/ 0 h 2301"/>
                  <a:gd name="T24" fmla="*/ 0 w 2049"/>
                  <a:gd name="T25" fmla="*/ 0 h 2301"/>
                  <a:gd name="T26" fmla="*/ 0 w 2049"/>
                  <a:gd name="T27" fmla="*/ 0 h 2301"/>
                  <a:gd name="T28" fmla="*/ 0 w 2049"/>
                  <a:gd name="T29" fmla="*/ 0 h 2301"/>
                  <a:gd name="T30" fmla="*/ 0 w 2049"/>
                  <a:gd name="T31" fmla="*/ 0 h 2301"/>
                  <a:gd name="T32" fmla="*/ 0 w 2049"/>
                  <a:gd name="T33" fmla="*/ 0 h 2301"/>
                  <a:gd name="T34" fmla="*/ 0 w 2049"/>
                  <a:gd name="T35" fmla="*/ 0 h 2301"/>
                  <a:gd name="T36" fmla="*/ 0 w 2049"/>
                  <a:gd name="T37" fmla="*/ 0 h 2301"/>
                  <a:gd name="T38" fmla="*/ 0 w 2049"/>
                  <a:gd name="T39" fmla="*/ 0 h 2301"/>
                  <a:gd name="T40" fmla="*/ 0 w 2049"/>
                  <a:gd name="T41" fmla="*/ 0 h 2301"/>
                  <a:gd name="T42" fmla="*/ 0 w 2049"/>
                  <a:gd name="T43" fmla="*/ 0 h 2301"/>
                  <a:gd name="T44" fmla="*/ 0 w 2049"/>
                  <a:gd name="T45" fmla="*/ 0 h 2301"/>
                  <a:gd name="T46" fmla="*/ 0 w 2049"/>
                  <a:gd name="T47" fmla="*/ 0 h 2301"/>
                  <a:gd name="T48" fmla="*/ 0 w 2049"/>
                  <a:gd name="T49" fmla="*/ 0 h 2301"/>
                  <a:gd name="T50" fmla="*/ 0 w 2049"/>
                  <a:gd name="T51" fmla="*/ 0 h 2301"/>
                  <a:gd name="T52" fmla="*/ 0 w 2049"/>
                  <a:gd name="T53" fmla="*/ 0 h 2301"/>
                  <a:gd name="T54" fmla="*/ 0 w 2049"/>
                  <a:gd name="T55" fmla="*/ 0 h 2301"/>
                  <a:gd name="T56" fmla="*/ 0 w 2049"/>
                  <a:gd name="T57" fmla="*/ 0 h 2301"/>
                  <a:gd name="T58" fmla="*/ 0 w 2049"/>
                  <a:gd name="T59" fmla="*/ 0 h 2301"/>
                  <a:gd name="T60" fmla="*/ 0 w 2049"/>
                  <a:gd name="T61" fmla="*/ 0 h 2301"/>
                  <a:gd name="T62" fmla="*/ 0 w 2049"/>
                  <a:gd name="T63" fmla="*/ 0 h 2301"/>
                  <a:gd name="T64" fmla="*/ 0 w 2049"/>
                  <a:gd name="T65" fmla="*/ 0 h 2301"/>
                  <a:gd name="T66" fmla="*/ 0 w 2049"/>
                  <a:gd name="T67" fmla="*/ 0 h 2301"/>
                  <a:gd name="T68" fmla="*/ 0 w 2049"/>
                  <a:gd name="T69" fmla="*/ 0 h 2301"/>
                  <a:gd name="T70" fmla="*/ 0 w 2049"/>
                  <a:gd name="T71" fmla="*/ 0 h 2301"/>
                  <a:gd name="T72" fmla="*/ 0 w 2049"/>
                  <a:gd name="T73" fmla="*/ 0 h 2301"/>
                  <a:gd name="T74" fmla="*/ 0 w 2049"/>
                  <a:gd name="T75" fmla="*/ 0 h 2301"/>
                  <a:gd name="T76" fmla="*/ 0 w 2049"/>
                  <a:gd name="T77" fmla="*/ 0 h 2301"/>
                  <a:gd name="T78" fmla="*/ 0 w 2049"/>
                  <a:gd name="T79" fmla="*/ 0 h 2301"/>
                  <a:gd name="T80" fmla="*/ 0 w 2049"/>
                  <a:gd name="T81" fmla="*/ 0 h 2301"/>
                  <a:gd name="T82" fmla="*/ 0 w 2049"/>
                  <a:gd name="T83" fmla="*/ 0 h 2301"/>
                  <a:gd name="T84" fmla="*/ 0 w 2049"/>
                  <a:gd name="T85" fmla="*/ 0 h 2301"/>
                  <a:gd name="T86" fmla="*/ 0 w 2049"/>
                  <a:gd name="T87" fmla="*/ 0 h 2301"/>
                  <a:gd name="T88" fmla="*/ 0 w 2049"/>
                  <a:gd name="T89" fmla="*/ 0 h 2301"/>
                  <a:gd name="T90" fmla="*/ 0 w 2049"/>
                  <a:gd name="T91" fmla="*/ 0 h 2301"/>
                  <a:gd name="T92" fmla="*/ 0 w 2049"/>
                  <a:gd name="T93" fmla="*/ 0 h 2301"/>
                  <a:gd name="T94" fmla="*/ 0 w 2049"/>
                  <a:gd name="T95" fmla="*/ 0 h 2301"/>
                  <a:gd name="T96" fmla="*/ 0 w 2049"/>
                  <a:gd name="T97" fmla="*/ 0 h 2301"/>
                  <a:gd name="T98" fmla="*/ 0 w 2049"/>
                  <a:gd name="T99" fmla="*/ 0 h 23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49"/>
                  <a:gd name="T151" fmla="*/ 0 h 2301"/>
                  <a:gd name="T152" fmla="*/ 2049 w 2049"/>
                  <a:gd name="T153" fmla="*/ 2301 h 23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49" h="2301">
                    <a:moveTo>
                      <a:pt x="1654" y="2300"/>
                    </a:moveTo>
                    <a:lnTo>
                      <a:pt x="658" y="2301"/>
                    </a:lnTo>
                    <a:lnTo>
                      <a:pt x="646" y="2216"/>
                    </a:lnTo>
                    <a:lnTo>
                      <a:pt x="624" y="2131"/>
                    </a:lnTo>
                    <a:lnTo>
                      <a:pt x="605" y="2068"/>
                    </a:lnTo>
                    <a:lnTo>
                      <a:pt x="593" y="2037"/>
                    </a:lnTo>
                    <a:lnTo>
                      <a:pt x="579" y="2011"/>
                    </a:lnTo>
                    <a:lnTo>
                      <a:pt x="555" y="1978"/>
                    </a:lnTo>
                    <a:lnTo>
                      <a:pt x="536" y="1956"/>
                    </a:lnTo>
                    <a:lnTo>
                      <a:pt x="499" y="1923"/>
                    </a:lnTo>
                    <a:lnTo>
                      <a:pt x="449" y="1893"/>
                    </a:lnTo>
                    <a:lnTo>
                      <a:pt x="431" y="1885"/>
                    </a:lnTo>
                    <a:lnTo>
                      <a:pt x="408" y="1875"/>
                    </a:lnTo>
                    <a:lnTo>
                      <a:pt x="375" y="1864"/>
                    </a:lnTo>
                    <a:lnTo>
                      <a:pt x="307" y="1855"/>
                    </a:lnTo>
                    <a:lnTo>
                      <a:pt x="200" y="1848"/>
                    </a:lnTo>
                    <a:lnTo>
                      <a:pt x="163" y="1836"/>
                    </a:lnTo>
                    <a:lnTo>
                      <a:pt x="136" y="1821"/>
                    </a:lnTo>
                    <a:lnTo>
                      <a:pt x="113" y="1798"/>
                    </a:lnTo>
                    <a:lnTo>
                      <a:pt x="106" y="1788"/>
                    </a:lnTo>
                    <a:lnTo>
                      <a:pt x="95" y="1768"/>
                    </a:lnTo>
                    <a:lnTo>
                      <a:pt x="88" y="1748"/>
                    </a:lnTo>
                    <a:lnTo>
                      <a:pt x="86" y="1723"/>
                    </a:lnTo>
                    <a:lnTo>
                      <a:pt x="87" y="1702"/>
                    </a:lnTo>
                    <a:lnTo>
                      <a:pt x="92" y="1681"/>
                    </a:lnTo>
                    <a:lnTo>
                      <a:pt x="101" y="1655"/>
                    </a:lnTo>
                    <a:lnTo>
                      <a:pt x="108" y="1640"/>
                    </a:lnTo>
                    <a:lnTo>
                      <a:pt x="113" y="1623"/>
                    </a:lnTo>
                    <a:lnTo>
                      <a:pt x="114" y="1601"/>
                    </a:lnTo>
                    <a:lnTo>
                      <a:pt x="106" y="1561"/>
                    </a:lnTo>
                    <a:lnTo>
                      <a:pt x="97" y="1536"/>
                    </a:lnTo>
                    <a:lnTo>
                      <a:pt x="79" y="1517"/>
                    </a:lnTo>
                    <a:lnTo>
                      <a:pt x="72" y="1503"/>
                    </a:lnTo>
                    <a:lnTo>
                      <a:pt x="69" y="1490"/>
                    </a:lnTo>
                    <a:lnTo>
                      <a:pt x="68" y="1475"/>
                    </a:lnTo>
                    <a:lnTo>
                      <a:pt x="69" y="1454"/>
                    </a:lnTo>
                    <a:lnTo>
                      <a:pt x="71" y="1445"/>
                    </a:lnTo>
                    <a:lnTo>
                      <a:pt x="82" y="1430"/>
                    </a:lnTo>
                    <a:lnTo>
                      <a:pt x="105" y="1412"/>
                    </a:lnTo>
                    <a:lnTo>
                      <a:pt x="114" y="1403"/>
                    </a:lnTo>
                    <a:lnTo>
                      <a:pt x="108" y="1396"/>
                    </a:lnTo>
                    <a:lnTo>
                      <a:pt x="101" y="1390"/>
                    </a:lnTo>
                    <a:lnTo>
                      <a:pt x="77" y="1378"/>
                    </a:lnTo>
                    <a:lnTo>
                      <a:pt x="70" y="1371"/>
                    </a:lnTo>
                    <a:lnTo>
                      <a:pt x="64" y="1362"/>
                    </a:lnTo>
                    <a:lnTo>
                      <a:pt x="59" y="1351"/>
                    </a:lnTo>
                    <a:lnTo>
                      <a:pt x="62" y="1338"/>
                    </a:lnTo>
                    <a:lnTo>
                      <a:pt x="68" y="1321"/>
                    </a:lnTo>
                    <a:lnTo>
                      <a:pt x="90" y="1278"/>
                    </a:lnTo>
                    <a:lnTo>
                      <a:pt x="97" y="1247"/>
                    </a:lnTo>
                    <a:lnTo>
                      <a:pt x="92" y="1229"/>
                    </a:lnTo>
                    <a:lnTo>
                      <a:pt x="82" y="1208"/>
                    </a:lnTo>
                    <a:lnTo>
                      <a:pt x="14" y="1164"/>
                    </a:lnTo>
                    <a:lnTo>
                      <a:pt x="4" y="1150"/>
                    </a:lnTo>
                    <a:lnTo>
                      <a:pt x="0" y="1132"/>
                    </a:lnTo>
                    <a:lnTo>
                      <a:pt x="0" y="1109"/>
                    </a:lnTo>
                    <a:lnTo>
                      <a:pt x="5" y="1091"/>
                    </a:lnTo>
                    <a:lnTo>
                      <a:pt x="13" y="1070"/>
                    </a:lnTo>
                    <a:lnTo>
                      <a:pt x="21" y="1058"/>
                    </a:lnTo>
                    <a:lnTo>
                      <a:pt x="181" y="882"/>
                    </a:lnTo>
                    <a:lnTo>
                      <a:pt x="202" y="849"/>
                    </a:lnTo>
                    <a:lnTo>
                      <a:pt x="223" y="803"/>
                    </a:lnTo>
                    <a:lnTo>
                      <a:pt x="231" y="764"/>
                    </a:lnTo>
                    <a:lnTo>
                      <a:pt x="234" y="736"/>
                    </a:lnTo>
                    <a:lnTo>
                      <a:pt x="233" y="706"/>
                    </a:lnTo>
                    <a:lnTo>
                      <a:pt x="231" y="688"/>
                    </a:lnTo>
                    <a:lnTo>
                      <a:pt x="234" y="632"/>
                    </a:lnTo>
                    <a:lnTo>
                      <a:pt x="243" y="561"/>
                    </a:lnTo>
                    <a:lnTo>
                      <a:pt x="265" y="476"/>
                    </a:lnTo>
                    <a:lnTo>
                      <a:pt x="282" y="427"/>
                    </a:lnTo>
                    <a:lnTo>
                      <a:pt x="321" y="351"/>
                    </a:lnTo>
                    <a:lnTo>
                      <a:pt x="380" y="267"/>
                    </a:lnTo>
                    <a:lnTo>
                      <a:pt x="442" y="202"/>
                    </a:lnTo>
                    <a:lnTo>
                      <a:pt x="548" y="124"/>
                    </a:lnTo>
                    <a:lnTo>
                      <a:pt x="620" y="87"/>
                    </a:lnTo>
                    <a:lnTo>
                      <a:pt x="749" y="41"/>
                    </a:lnTo>
                    <a:lnTo>
                      <a:pt x="942" y="5"/>
                    </a:lnTo>
                    <a:lnTo>
                      <a:pt x="1137" y="0"/>
                    </a:lnTo>
                    <a:lnTo>
                      <a:pt x="1276" y="14"/>
                    </a:lnTo>
                    <a:lnTo>
                      <a:pt x="1380" y="37"/>
                    </a:lnTo>
                    <a:lnTo>
                      <a:pt x="1547" y="102"/>
                    </a:lnTo>
                    <a:lnTo>
                      <a:pt x="1655" y="166"/>
                    </a:lnTo>
                    <a:lnTo>
                      <a:pt x="1734" y="226"/>
                    </a:lnTo>
                    <a:lnTo>
                      <a:pt x="1839" y="331"/>
                    </a:lnTo>
                    <a:lnTo>
                      <a:pt x="1928" y="449"/>
                    </a:lnTo>
                    <a:lnTo>
                      <a:pt x="1990" y="567"/>
                    </a:lnTo>
                    <a:lnTo>
                      <a:pt x="2024" y="669"/>
                    </a:lnTo>
                    <a:lnTo>
                      <a:pt x="2043" y="774"/>
                    </a:lnTo>
                    <a:lnTo>
                      <a:pt x="2049" y="908"/>
                    </a:lnTo>
                    <a:lnTo>
                      <a:pt x="2039" y="1016"/>
                    </a:lnTo>
                    <a:lnTo>
                      <a:pt x="1999" y="1174"/>
                    </a:lnTo>
                    <a:lnTo>
                      <a:pt x="1957" y="1272"/>
                    </a:lnTo>
                    <a:lnTo>
                      <a:pt x="1882" y="1376"/>
                    </a:lnTo>
                    <a:lnTo>
                      <a:pt x="1662" y="1627"/>
                    </a:lnTo>
                    <a:lnTo>
                      <a:pt x="1606" y="1721"/>
                    </a:lnTo>
                    <a:lnTo>
                      <a:pt x="1583" y="1770"/>
                    </a:lnTo>
                    <a:lnTo>
                      <a:pt x="1563" y="1848"/>
                    </a:lnTo>
                    <a:lnTo>
                      <a:pt x="1559" y="1932"/>
                    </a:lnTo>
                    <a:lnTo>
                      <a:pt x="1568" y="1991"/>
                    </a:lnTo>
                    <a:lnTo>
                      <a:pt x="1576" y="2021"/>
                    </a:lnTo>
                    <a:lnTo>
                      <a:pt x="1654" y="2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 name="Freeform 19"/>
              <p:cNvSpPr>
                <a:spLocks/>
              </p:cNvSpPr>
              <p:nvPr/>
            </p:nvSpPr>
            <p:spPr bwMode="auto">
              <a:xfrm>
                <a:off x="381" y="1593"/>
                <a:ext cx="127" cy="155"/>
              </a:xfrm>
              <a:custGeom>
                <a:avLst/>
                <a:gdLst>
                  <a:gd name="T0" fmla="*/ 0 w 631"/>
                  <a:gd name="T1" fmla="*/ 0 h 775"/>
                  <a:gd name="T2" fmla="*/ 0 w 631"/>
                  <a:gd name="T3" fmla="*/ 0 h 775"/>
                  <a:gd name="T4" fmla="*/ 0 w 631"/>
                  <a:gd name="T5" fmla="*/ 0 h 775"/>
                  <a:gd name="T6" fmla="*/ 0 w 631"/>
                  <a:gd name="T7" fmla="*/ 0 h 775"/>
                  <a:gd name="T8" fmla="*/ 0 w 631"/>
                  <a:gd name="T9" fmla="*/ 0 h 775"/>
                  <a:gd name="T10" fmla="*/ 0 w 631"/>
                  <a:gd name="T11" fmla="*/ 0 h 775"/>
                  <a:gd name="T12" fmla="*/ 0 w 631"/>
                  <a:gd name="T13" fmla="*/ 0 h 775"/>
                  <a:gd name="T14" fmla="*/ 0 w 631"/>
                  <a:gd name="T15" fmla="*/ 0 h 775"/>
                  <a:gd name="T16" fmla="*/ 0 w 631"/>
                  <a:gd name="T17" fmla="*/ 0 h 775"/>
                  <a:gd name="T18" fmla="*/ 0 w 631"/>
                  <a:gd name="T19" fmla="*/ 0 h 775"/>
                  <a:gd name="T20" fmla="*/ 0 w 631"/>
                  <a:gd name="T21" fmla="*/ 0 h 775"/>
                  <a:gd name="T22" fmla="*/ 0 w 631"/>
                  <a:gd name="T23" fmla="*/ 0 h 775"/>
                  <a:gd name="T24" fmla="*/ 0 w 631"/>
                  <a:gd name="T25" fmla="*/ 0 h 775"/>
                  <a:gd name="T26" fmla="*/ 0 w 631"/>
                  <a:gd name="T27" fmla="*/ 0 h 775"/>
                  <a:gd name="T28" fmla="*/ 0 w 631"/>
                  <a:gd name="T29" fmla="*/ 0 h 775"/>
                  <a:gd name="T30" fmla="*/ 0 w 631"/>
                  <a:gd name="T31" fmla="*/ 0 h 775"/>
                  <a:gd name="T32" fmla="*/ 0 w 631"/>
                  <a:gd name="T33" fmla="*/ 0 h 775"/>
                  <a:gd name="T34" fmla="*/ 0 w 631"/>
                  <a:gd name="T35" fmla="*/ 0 h 775"/>
                  <a:gd name="T36" fmla="*/ 0 w 631"/>
                  <a:gd name="T37" fmla="*/ 0 h 775"/>
                  <a:gd name="T38" fmla="*/ 0 w 631"/>
                  <a:gd name="T39" fmla="*/ 0 h 775"/>
                  <a:gd name="T40" fmla="*/ 0 w 631"/>
                  <a:gd name="T41" fmla="*/ 0 h 775"/>
                  <a:gd name="T42" fmla="*/ 0 w 631"/>
                  <a:gd name="T43" fmla="*/ 0 h 775"/>
                  <a:gd name="T44" fmla="*/ 0 w 631"/>
                  <a:gd name="T45" fmla="*/ 0 h 775"/>
                  <a:gd name="T46" fmla="*/ 0 w 631"/>
                  <a:gd name="T47" fmla="*/ 0 h 775"/>
                  <a:gd name="T48" fmla="*/ 0 w 631"/>
                  <a:gd name="T49" fmla="*/ 0 h 775"/>
                  <a:gd name="T50" fmla="*/ 0 w 631"/>
                  <a:gd name="T51" fmla="*/ 0 h 775"/>
                  <a:gd name="T52" fmla="*/ 0 w 631"/>
                  <a:gd name="T53" fmla="*/ 0 h 775"/>
                  <a:gd name="T54" fmla="*/ 0 w 631"/>
                  <a:gd name="T55" fmla="*/ 0 h 775"/>
                  <a:gd name="T56" fmla="*/ 0 w 631"/>
                  <a:gd name="T57" fmla="*/ 0 h 775"/>
                  <a:gd name="T58" fmla="*/ 0 w 631"/>
                  <a:gd name="T59" fmla="*/ 0 h 775"/>
                  <a:gd name="T60" fmla="*/ 0 w 631"/>
                  <a:gd name="T61" fmla="*/ 0 h 775"/>
                  <a:gd name="T62" fmla="*/ 0 w 631"/>
                  <a:gd name="T63" fmla="*/ 0 h 775"/>
                  <a:gd name="T64" fmla="*/ 0 w 631"/>
                  <a:gd name="T65" fmla="*/ 0 h 775"/>
                  <a:gd name="T66" fmla="*/ 0 w 631"/>
                  <a:gd name="T67" fmla="*/ 0 h 775"/>
                  <a:gd name="T68" fmla="*/ 0 w 631"/>
                  <a:gd name="T69" fmla="*/ 0 h 775"/>
                  <a:gd name="T70" fmla="*/ 0 w 631"/>
                  <a:gd name="T71" fmla="*/ 0 h 775"/>
                  <a:gd name="T72" fmla="*/ 0 w 631"/>
                  <a:gd name="T73" fmla="*/ 0 h 775"/>
                  <a:gd name="T74" fmla="*/ 0 w 631"/>
                  <a:gd name="T75" fmla="*/ 0 h 775"/>
                  <a:gd name="T76" fmla="*/ 0 w 631"/>
                  <a:gd name="T77" fmla="*/ 0 h 775"/>
                  <a:gd name="T78" fmla="*/ 0 w 631"/>
                  <a:gd name="T79" fmla="*/ 0 h 775"/>
                  <a:gd name="T80" fmla="*/ 0 w 631"/>
                  <a:gd name="T81" fmla="*/ 0 h 775"/>
                  <a:gd name="T82" fmla="*/ 0 w 631"/>
                  <a:gd name="T83" fmla="*/ 0 h 775"/>
                  <a:gd name="T84" fmla="*/ 0 w 631"/>
                  <a:gd name="T85" fmla="*/ 0 h 775"/>
                  <a:gd name="T86" fmla="*/ 0 w 631"/>
                  <a:gd name="T87" fmla="*/ 0 h 775"/>
                  <a:gd name="T88" fmla="*/ 0 w 631"/>
                  <a:gd name="T89" fmla="*/ 0 h 775"/>
                  <a:gd name="T90" fmla="*/ 0 w 631"/>
                  <a:gd name="T91" fmla="*/ 0 h 775"/>
                  <a:gd name="T92" fmla="*/ 0 w 631"/>
                  <a:gd name="T93" fmla="*/ 0 h 775"/>
                  <a:gd name="T94" fmla="*/ 0 w 631"/>
                  <a:gd name="T95" fmla="*/ 0 h 775"/>
                  <a:gd name="T96" fmla="*/ 0 w 631"/>
                  <a:gd name="T97" fmla="*/ 0 h 775"/>
                  <a:gd name="T98" fmla="*/ 0 w 631"/>
                  <a:gd name="T99" fmla="*/ 0 h 775"/>
                  <a:gd name="T100" fmla="*/ 0 w 631"/>
                  <a:gd name="T101" fmla="*/ 0 h 775"/>
                  <a:gd name="T102" fmla="*/ 0 w 631"/>
                  <a:gd name="T103" fmla="*/ 0 h 775"/>
                  <a:gd name="T104" fmla="*/ 0 w 631"/>
                  <a:gd name="T105" fmla="*/ 0 h 775"/>
                  <a:gd name="T106" fmla="*/ 0 w 631"/>
                  <a:gd name="T107" fmla="*/ 0 h 775"/>
                  <a:gd name="T108" fmla="*/ 0 w 631"/>
                  <a:gd name="T109" fmla="*/ 0 h 775"/>
                  <a:gd name="T110" fmla="*/ 0 w 631"/>
                  <a:gd name="T111" fmla="*/ 0 h 775"/>
                  <a:gd name="T112" fmla="*/ 0 w 631"/>
                  <a:gd name="T113" fmla="*/ 0 h 775"/>
                  <a:gd name="T114" fmla="*/ 0 w 631"/>
                  <a:gd name="T115" fmla="*/ 0 h 775"/>
                  <a:gd name="T116" fmla="*/ 0 w 631"/>
                  <a:gd name="T117" fmla="*/ 0 h 775"/>
                  <a:gd name="T118" fmla="*/ 0 w 631"/>
                  <a:gd name="T119" fmla="*/ 0 h 775"/>
                  <a:gd name="T120" fmla="*/ 0 w 631"/>
                  <a:gd name="T121" fmla="*/ 0 h 775"/>
                  <a:gd name="T122" fmla="*/ 0 w 631"/>
                  <a:gd name="T123" fmla="*/ 0 h 775"/>
                  <a:gd name="T124" fmla="*/ 0 w 631"/>
                  <a:gd name="T125" fmla="*/ 0 h 7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1"/>
                  <a:gd name="T190" fmla="*/ 0 h 775"/>
                  <a:gd name="T191" fmla="*/ 631 w 631"/>
                  <a:gd name="T192" fmla="*/ 775 h 77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1" h="775">
                    <a:moveTo>
                      <a:pt x="112" y="775"/>
                    </a:moveTo>
                    <a:lnTo>
                      <a:pt x="112" y="642"/>
                    </a:lnTo>
                    <a:lnTo>
                      <a:pt x="116" y="614"/>
                    </a:lnTo>
                    <a:lnTo>
                      <a:pt x="126" y="595"/>
                    </a:lnTo>
                    <a:lnTo>
                      <a:pt x="138" y="575"/>
                    </a:lnTo>
                    <a:lnTo>
                      <a:pt x="155" y="554"/>
                    </a:lnTo>
                    <a:lnTo>
                      <a:pt x="172" y="533"/>
                    </a:lnTo>
                    <a:lnTo>
                      <a:pt x="191" y="512"/>
                    </a:lnTo>
                    <a:lnTo>
                      <a:pt x="212" y="491"/>
                    </a:lnTo>
                    <a:lnTo>
                      <a:pt x="232" y="470"/>
                    </a:lnTo>
                    <a:lnTo>
                      <a:pt x="253" y="448"/>
                    </a:lnTo>
                    <a:lnTo>
                      <a:pt x="272" y="427"/>
                    </a:lnTo>
                    <a:lnTo>
                      <a:pt x="291" y="405"/>
                    </a:lnTo>
                    <a:lnTo>
                      <a:pt x="306" y="383"/>
                    </a:lnTo>
                    <a:lnTo>
                      <a:pt x="318" y="362"/>
                    </a:lnTo>
                    <a:lnTo>
                      <a:pt x="328" y="341"/>
                    </a:lnTo>
                    <a:lnTo>
                      <a:pt x="334" y="309"/>
                    </a:lnTo>
                    <a:lnTo>
                      <a:pt x="327" y="271"/>
                    </a:lnTo>
                    <a:lnTo>
                      <a:pt x="316" y="250"/>
                    </a:lnTo>
                    <a:lnTo>
                      <a:pt x="284" y="218"/>
                    </a:lnTo>
                    <a:lnTo>
                      <a:pt x="263" y="208"/>
                    </a:lnTo>
                    <a:lnTo>
                      <a:pt x="239" y="200"/>
                    </a:lnTo>
                    <a:lnTo>
                      <a:pt x="213" y="195"/>
                    </a:lnTo>
                    <a:lnTo>
                      <a:pt x="186" y="192"/>
                    </a:lnTo>
                    <a:lnTo>
                      <a:pt x="158" y="190"/>
                    </a:lnTo>
                    <a:lnTo>
                      <a:pt x="130" y="190"/>
                    </a:lnTo>
                    <a:lnTo>
                      <a:pt x="102" y="193"/>
                    </a:lnTo>
                    <a:lnTo>
                      <a:pt x="77" y="195"/>
                    </a:lnTo>
                    <a:lnTo>
                      <a:pt x="51" y="200"/>
                    </a:lnTo>
                    <a:lnTo>
                      <a:pt x="28" y="203"/>
                    </a:lnTo>
                    <a:lnTo>
                      <a:pt x="0" y="209"/>
                    </a:lnTo>
                    <a:lnTo>
                      <a:pt x="0" y="21"/>
                    </a:lnTo>
                    <a:lnTo>
                      <a:pt x="35" y="15"/>
                    </a:lnTo>
                    <a:lnTo>
                      <a:pt x="102" y="7"/>
                    </a:lnTo>
                    <a:lnTo>
                      <a:pt x="167" y="1"/>
                    </a:lnTo>
                    <a:lnTo>
                      <a:pt x="229" y="0"/>
                    </a:lnTo>
                    <a:lnTo>
                      <a:pt x="286" y="1"/>
                    </a:lnTo>
                    <a:lnTo>
                      <a:pt x="340" y="7"/>
                    </a:lnTo>
                    <a:lnTo>
                      <a:pt x="390" y="16"/>
                    </a:lnTo>
                    <a:lnTo>
                      <a:pt x="475" y="45"/>
                    </a:lnTo>
                    <a:lnTo>
                      <a:pt x="512" y="64"/>
                    </a:lnTo>
                    <a:lnTo>
                      <a:pt x="545" y="87"/>
                    </a:lnTo>
                    <a:lnTo>
                      <a:pt x="573" y="114"/>
                    </a:lnTo>
                    <a:lnTo>
                      <a:pt x="595" y="144"/>
                    </a:lnTo>
                    <a:lnTo>
                      <a:pt x="612" y="178"/>
                    </a:lnTo>
                    <a:lnTo>
                      <a:pt x="624" y="215"/>
                    </a:lnTo>
                    <a:lnTo>
                      <a:pt x="631" y="275"/>
                    </a:lnTo>
                    <a:lnTo>
                      <a:pt x="630" y="296"/>
                    </a:lnTo>
                    <a:lnTo>
                      <a:pt x="624" y="333"/>
                    </a:lnTo>
                    <a:lnTo>
                      <a:pt x="612" y="368"/>
                    </a:lnTo>
                    <a:lnTo>
                      <a:pt x="596" y="398"/>
                    </a:lnTo>
                    <a:lnTo>
                      <a:pt x="576" y="426"/>
                    </a:lnTo>
                    <a:lnTo>
                      <a:pt x="554" y="452"/>
                    </a:lnTo>
                    <a:lnTo>
                      <a:pt x="530" y="475"/>
                    </a:lnTo>
                    <a:lnTo>
                      <a:pt x="504" y="496"/>
                    </a:lnTo>
                    <a:lnTo>
                      <a:pt x="479" y="516"/>
                    </a:lnTo>
                    <a:lnTo>
                      <a:pt x="453" y="534"/>
                    </a:lnTo>
                    <a:lnTo>
                      <a:pt x="429" y="553"/>
                    </a:lnTo>
                    <a:lnTo>
                      <a:pt x="389" y="588"/>
                    </a:lnTo>
                    <a:lnTo>
                      <a:pt x="361" y="624"/>
                    </a:lnTo>
                    <a:lnTo>
                      <a:pt x="356" y="653"/>
                    </a:lnTo>
                    <a:lnTo>
                      <a:pt x="356" y="775"/>
                    </a:lnTo>
                    <a:lnTo>
                      <a:pt x="112" y="775"/>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 name="Rectangle 20"/>
              <p:cNvSpPr>
                <a:spLocks noChangeArrowheads="1"/>
              </p:cNvSpPr>
              <p:nvPr/>
            </p:nvSpPr>
            <p:spPr bwMode="auto">
              <a:xfrm>
                <a:off x="401" y="1759"/>
                <a:ext cx="54" cy="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altLang="en-US"/>
              </a:p>
            </p:txBody>
          </p:sp>
        </p:grpSp>
      </p:grpSp>
    </p:spTree>
    <p:extLst>
      <p:ext uri="{BB962C8B-B14F-4D97-AF65-F5344CB8AC3E}">
        <p14:creationId xmlns:p14="http://schemas.microsoft.com/office/powerpoint/2010/main" val="286507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GB" altLang="en-US" dirty="0"/>
              <a:t>What factors will affect all these decisions?</a:t>
            </a:r>
          </a:p>
          <a:p>
            <a:pPr lvl="1" eaLnBrk="1" hangingPunct="1"/>
            <a:r>
              <a:rPr lang="en-GB" altLang="en-US" sz="2000" dirty="0"/>
              <a:t>Your financial stability:</a:t>
            </a:r>
          </a:p>
          <a:p>
            <a:pPr lvl="2" eaLnBrk="1" hangingPunct="1"/>
            <a:r>
              <a:rPr lang="en-GB" altLang="en-US" sz="1800" dirty="0"/>
              <a:t>may force you to take low-cost options.</a:t>
            </a:r>
          </a:p>
          <a:p>
            <a:pPr lvl="1" eaLnBrk="1" hangingPunct="1"/>
            <a:r>
              <a:rPr lang="en-GB" altLang="en-US" sz="2000" dirty="0"/>
              <a:t>Your market strength and expertise:</a:t>
            </a:r>
          </a:p>
          <a:p>
            <a:pPr lvl="2" eaLnBrk="1" hangingPunct="1"/>
            <a:r>
              <a:rPr lang="en-GB" altLang="en-US" sz="1800" dirty="0"/>
              <a:t>you may be able to dictate what will be sold and how.</a:t>
            </a:r>
          </a:p>
          <a:p>
            <a:pPr lvl="1" eaLnBrk="1" hangingPunct="1"/>
            <a:r>
              <a:rPr lang="en-GB" altLang="en-US" sz="2000" dirty="0"/>
              <a:t>Your existing business:</a:t>
            </a:r>
          </a:p>
          <a:p>
            <a:pPr lvl="2" eaLnBrk="1" hangingPunct="1"/>
            <a:r>
              <a:rPr lang="en-GB" altLang="en-US" sz="1800" dirty="0"/>
              <a:t>your existing profitable work may be harmed by </a:t>
            </a:r>
            <a:r>
              <a:rPr lang="en-GB" altLang="en-US" sz="1800" dirty="0" smtClean="0"/>
              <a:t>e-Commerce</a:t>
            </a:r>
            <a:r>
              <a:rPr lang="en-GB" altLang="en-US" sz="1800" dirty="0"/>
              <a:t>.</a:t>
            </a:r>
          </a:p>
          <a:p>
            <a:pPr lvl="1" eaLnBrk="1" hangingPunct="1"/>
            <a:r>
              <a:rPr lang="en-GB" altLang="en-US" sz="2000" dirty="0"/>
              <a:t>Your distribution network:</a:t>
            </a:r>
          </a:p>
          <a:p>
            <a:pPr lvl="2" eaLnBrk="1" hangingPunct="1"/>
            <a:r>
              <a:rPr lang="en-GB" altLang="en-US" sz="1800" dirty="0"/>
              <a:t>they may want to share in on-line sales.</a:t>
            </a:r>
          </a:p>
          <a:p>
            <a:pPr lvl="1" eaLnBrk="1" hangingPunct="1"/>
            <a:r>
              <a:rPr lang="en-GB" altLang="en-US" sz="2000" dirty="0"/>
              <a:t>Your product/service’s applicability:</a:t>
            </a:r>
          </a:p>
          <a:p>
            <a:pPr lvl="2" eaLnBrk="1" hangingPunct="1"/>
            <a:r>
              <a:rPr lang="en-GB" altLang="en-US" sz="1800" dirty="0"/>
              <a:t>may have specialised appeal to a market segment or nation.</a:t>
            </a:r>
          </a:p>
          <a:p>
            <a:endParaRPr lang="en-GB" dirty="0"/>
          </a:p>
        </p:txBody>
      </p:sp>
      <p:sp>
        <p:nvSpPr>
          <p:cNvPr id="4" name="Title 1"/>
          <p:cNvSpPr>
            <a:spLocks noGrp="1"/>
          </p:cNvSpPr>
          <p:nvPr>
            <p:ph type="title"/>
          </p:nvPr>
        </p:nvSpPr>
        <p:spPr>
          <a:xfrm>
            <a:off x="755650" y="620713"/>
            <a:ext cx="6781800" cy="877887"/>
          </a:xfrm>
        </p:spPr>
        <p:txBody>
          <a:bodyPr/>
          <a:lstStyle/>
          <a:p>
            <a:pPr eaLnBrk="1" hangingPunct="1"/>
            <a:r>
              <a:rPr lang="en-GB" altLang="en-US" dirty="0" smtClean="0"/>
              <a:t>Strategy Formulation</a:t>
            </a:r>
          </a:p>
        </p:txBody>
      </p:sp>
      <p:grpSp>
        <p:nvGrpSpPr>
          <p:cNvPr id="5" name="Group 14"/>
          <p:cNvGrpSpPr>
            <a:grpSpLocks/>
          </p:cNvGrpSpPr>
          <p:nvPr/>
        </p:nvGrpSpPr>
        <p:grpSpPr bwMode="auto">
          <a:xfrm>
            <a:off x="7451725" y="635000"/>
            <a:ext cx="908050" cy="696913"/>
            <a:chOff x="3935" y="1824"/>
            <a:chExt cx="620" cy="439"/>
          </a:xfrm>
        </p:grpSpPr>
        <p:sp>
          <p:nvSpPr>
            <p:cNvPr id="6"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8"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12"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4" name="Group 23"/>
            <p:cNvGrpSpPr>
              <a:grpSpLocks/>
            </p:cNvGrpSpPr>
            <p:nvPr/>
          </p:nvGrpSpPr>
          <p:grpSpPr bwMode="auto">
            <a:xfrm>
              <a:off x="4116" y="1824"/>
              <a:ext cx="259" cy="439"/>
              <a:chOff x="4116" y="1824"/>
              <a:chExt cx="259" cy="439"/>
            </a:xfrm>
          </p:grpSpPr>
          <p:sp>
            <p:nvSpPr>
              <p:cNvPr id="15"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Tree>
    <p:extLst>
      <p:ext uri="{BB962C8B-B14F-4D97-AF65-F5344CB8AC3E}">
        <p14:creationId xmlns:p14="http://schemas.microsoft.com/office/powerpoint/2010/main" val="4150645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80120"/>
          </a:xfrm>
        </p:spPr>
        <p:txBody>
          <a:bodyPr/>
          <a:lstStyle/>
          <a:p>
            <a:r>
              <a:rPr lang="en-GB" dirty="0" smtClean="0"/>
              <a:t>What Will You Sell?</a:t>
            </a:r>
            <a:endParaRPr lang="en-GB" dirty="0"/>
          </a:p>
        </p:txBody>
      </p:sp>
      <p:sp>
        <p:nvSpPr>
          <p:cNvPr id="3" name="Content Placeholder 2"/>
          <p:cNvSpPr>
            <a:spLocks noGrp="1"/>
          </p:cNvSpPr>
          <p:nvPr>
            <p:ph idx="1"/>
          </p:nvPr>
        </p:nvSpPr>
        <p:spPr>
          <a:xfrm>
            <a:off x="1026443" y="2132856"/>
            <a:ext cx="8226077" cy="3886200"/>
          </a:xfrm>
        </p:spPr>
        <p:txBody>
          <a:bodyPr/>
          <a:lstStyle/>
          <a:p>
            <a:pPr eaLnBrk="1" hangingPunct="1">
              <a:lnSpc>
                <a:spcPct val="90000"/>
              </a:lnSpc>
              <a:defRPr/>
            </a:pPr>
            <a:r>
              <a:rPr lang="en-GB" dirty="0"/>
              <a:t>Low risk  or  high risk, low value.</a:t>
            </a:r>
          </a:p>
          <a:p>
            <a:pPr eaLnBrk="1" hangingPunct="1">
              <a:lnSpc>
                <a:spcPct val="90000"/>
              </a:lnSpc>
              <a:defRPr/>
            </a:pPr>
            <a:r>
              <a:rPr lang="en-GB" dirty="0"/>
              <a:t>Brand names, standard spec. or customers can “play” with the spec.</a:t>
            </a:r>
          </a:p>
          <a:p>
            <a:pPr eaLnBrk="1" hangingPunct="1">
              <a:lnSpc>
                <a:spcPct val="90000"/>
              </a:lnSpc>
              <a:defRPr/>
            </a:pPr>
            <a:r>
              <a:rPr lang="en-GB" dirty="0"/>
              <a:t>Wide product variety.</a:t>
            </a:r>
          </a:p>
          <a:p>
            <a:pPr eaLnBrk="1" hangingPunct="1">
              <a:lnSpc>
                <a:spcPct val="90000"/>
              </a:lnSpc>
              <a:defRPr/>
            </a:pPr>
            <a:r>
              <a:rPr lang="en-GB" dirty="0"/>
              <a:t>Products that are easy to dispatch.</a:t>
            </a:r>
          </a:p>
          <a:p>
            <a:pPr eaLnBrk="1" hangingPunct="1">
              <a:lnSpc>
                <a:spcPct val="90000"/>
              </a:lnSpc>
              <a:defRPr/>
            </a:pPr>
            <a:r>
              <a:rPr lang="en-GB" dirty="0"/>
              <a:t>Digital products.</a:t>
            </a:r>
          </a:p>
          <a:p>
            <a:pPr eaLnBrk="1" hangingPunct="1">
              <a:lnSpc>
                <a:spcPct val="90000"/>
              </a:lnSpc>
              <a:defRPr/>
            </a:pPr>
            <a:r>
              <a:rPr lang="en-GB" dirty="0"/>
              <a:t>Services where the customer’s presence is not required.</a:t>
            </a:r>
          </a:p>
          <a:p>
            <a:pPr eaLnBrk="1" hangingPunct="1">
              <a:lnSpc>
                <a:spcPct val="90000"/>
              </a:lnSpc>
              <a:defRPr/>
            </a:pPr>
            <a:r>
              <a:rPr lang="en-GB" dirty="0"/>
              <a:t>High demand (either </a:t>
            </a:r>
            <a:r>
              <a:rPr lang="en-GB" dirty="0" smtClean="0"/>
              <a:t>nationwide </a:t>
            </a:r>
            <a:r>
              <a:rPr lang="en-GB" dirty="0"/>
              <a:t>or many regular customers in a given locality).</a:t>
            </a:r>
          </a:p>
          <a:p>
            <a:pPr eaLnBrk="1" hangingPunct="1">
              <a:lnSpc>
                <a:spcPct val="90000"/>
              </a:lnSpc>
              <a:defRPr/>
            </a:pPr>
            <a:r>
              <a:rPr lang="en-GB" dirty="0"/>
              <a:t>Suitable for use in many countries.</a:t>
            </a:r>
          </a:p>
          <a:p>
            <a:endParaRPr lang="en-GB"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76672"/>
            <a:ext cx="14573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29"/>
          <p:cNvSpPr txBox="1">
            <a:spLocks noChangeArrowheads="1"/>
          </p:cNvSpPr>
          <p:nvPr/>
        </p:nvSpPr>
        <p:spPr bwMode="auto">
          <a:xfrm rot="16200000">
            <a:off x="-1529084" y="3383996"/>
            <a:ext cx="38884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GB" altLang="en-US" sz="2800" dirty="0">
                <a:solidFill>
                  <a:schemeClr val="hlink"/>
                </a:solidFill>
              </a:rPr>
              <a:t>Iterative with your capability analysis</a:t>
            </a:r>
          </a:p>
        </p:txBody>
      </p:sp>
    </p:spTree>
    <p:extLst>
      <p:ext uri="{BB962C8B-B14F-4D97-AF65-F5344CB8AC3E}">
        <p14:creationId xmlns:p14="http://schemas.microsoft.com/office/powerpoint/2010/main" val="19099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416824" cy="1600200"/>
          </a:xfrm>
        </p:spPr>
        <p:txBody>
          <a:bodyPr/>
          <a:lstStyle/>
          <a:p>
            <a:r>
              <a:rPr lang="en-GB" sz="4800" dirty="0" smtClean="0"/>
              <a:t>Who Will You Sell it To?</a:t>
            </a:r>
            <a:br>
              <a:rPr lang="en-GB" sz="4800" dirty="0" smtClean="0"/>
            </a:br>
            <a:r>
              <a:rPr lang="en-GB" sz="4800" dirty="0" smtClean="0"/>
              <a:t>B2C Buyers</a:t>
            </a:r>
            <a:endParaRPr lang="en-GB" sz="4800" dirty="0"/>
          </a:p>
        </p:txBody>
      </p:sp>
      <p:sp>
        <p:nvSpPr>
          <p:cNvPr id="3" name="Content Placeholder 2"/>
          <p:cNvSpPr>
            <a:spLocks noGrp="1"/>
          </p:cNvSpPr>
          <p:nvPr>
            <p:ph idx="1"/>
          </p:nvPr>
        </p:nvSpPr>
        <p:spPr>
          <a:xfrm>
            <a:off x="755576" y="2420888"/>
            <a:ext cx="7543800" cy="3598168"/>
          </a:xfrm>
        </p:spPr>
        <p:txBody>
          <a:bodyPr/>
          <a:lstStyle/>
          <a:p>
            <a:pPr eaLnBrk="1" hangingPunct="1"/>
            <a:r>
              <a:rPr lang="en-GB" altLang="en-US" sz="2800" dirty="0" smtClean="0"/>
              <a:t>Time-Starved Consumers</a:t>
            </a:r>
            <a:r>
              <a:rPr lang="en-GB" altLang="en-US" sz="2800" dirty="0"/>
              <a:t>.</a:t>
            </a:r>
          </a:p>
          <a:p>
            <a:pPr lvl="1" eaLnBrk="1" hangingPunct="1"/>
            <a:r>
              <a:rPr lang="en-GB" altLang="en-US" dirty="0"/>
              <a:t>E.g. two-income homes, prepared to pay extra.</a:t>
            </a:r>
          </a:p>
          <a:p>
            <a:pPr eaLnBrk="1" hangingPunct="1"/>
            <a:r>
              <a:rPr lang="en-GB" altLang="en-US" sz="2800" dirty="0"/>
              <a:t>Shopping </a:t>
            </a:r>
            <a:r>
              <a:rPr lang="en-GB" altLang="en-US" sz="2800" dirty="0" smtClean="0"/>
              <a:t>Avoiders</a:t>
            </a:r>
            <a:r>
              <a:rPr lang="en-GB" altLang="en-US" sz="2800" dirty="0"/>
              <a:t>.</a:t>
            </a:r>
          </a:p>
          <a:p>
            <a:pPr lvl="1" eaLnBrk="1" hangingPunct="1"/>
            <a:r>
              <a:rPr lang="en-GB" altLang="en-US" dirty="0"/>
              <a:t>Use </a:t>
            </a:r>
            <a:r>
              <a:rPr lang="en-GB" altLang="en-US" dirty="0" smtClean="0"/>
              <a:t>e-Commerce </a:t>
            </a:r>
            <a:r>
              <a:rPr lang="en-GB" altLang="en-US" dirty="0"/>
              <a:t>to avoid queues, traffic.</a:t>
            </a:r>
          </a:p>
          <a:p>
            <a:pPr eaLnBrk="1" hangingPunct="1"/>
            <a:r>
              <a:rPr lang="en-GB" altLang="en-US" sz="2800" dirty="0"/>
              <a:t>New </a:t>
            </a:r>
            <a:r>
              <a:rPr lang="en-GB" altLang="en-US" sz="2800" dirty="0" smtClean="0"/>
              <a:t>Technologists</a:t>
            </a:r>
            <a:r>
              <a:rPr lang="en-GB" altLang="en-US" sz="2800" dirty="0"/>
              <a:t>.</a:t>
            </a:r>
          </a:p>
          <a:p>
            <a:pPr lvl="1" eaLnBrk="1" hangingPunct="1"/>
            <a:r>
              <a:rPr lang="en-GB" altLang="en-US" dirty="0"/>
              <a:t>Like </a:t>
            </a:r>
            <a:r>
              <a:rPr lang="en-GB" altLang="en-US" dirty="0" smtClean="0"/>
              <a:t>e-Commerce </a:t>
            </a:r>
            <a:r>
              <a:rPr lang="en-GB" altLang="en-US" dirty="0"/>
              <a:t>“because it’s cool</a:t>
            </a:r>
            <a:r>
              <a:rPr lang="en-GB" altLang="en-US" dirty="0" smtClean="0"/>
              <a:t>”.</a:t>
            </a:r>
          </a:p>
          <a:p>
            <a:pPr lvl="1" eaLnBrk="1" hangingPunct="1"/>
            <a:endParaRPr lang="en-GB" altLang="en-US" sz="1600" dirty="0"/>
          </a:p>
          <a:p>
            <a:pPr lvl="2" eaLnBrk="1" hangingPunct="1"/>
            <a:r>
              <a:rPr lang="en-GB" altLang="en-US" sz="1600" dirty="0"/>
              <a:t>(Turban et al, </a:t>
            </a:r>
            <a:r>
              <a:rPr lang="en-GB" sz="1600" dirty="0" smtClean="0"/>
              <a:t>Electronic Commerce: A Managerial Perspective</a:t>
            </a:r>
            <a:r>
              <a:rPr lang="en-GB" sz="1600" dirty="0"/>
              <a:t>. International ed. Prentice </a:t>
            </a:r>
            <a:r>
              <a:rPr lang="en-GB" sz="1600" dirty="0" smtClean="0"/>
              <a:t>Hall</a:t>
            </a:r>
            <a:r>
              <a:rPr lang="en-GB" altLang="en-US" sz="1600" dirty="0" smtClean="0"/>
              <a:t>)</a:t>
            </a:r>
            <a:endParaRPr lang="en-GB" altLang="en-US" sz="1600" dirty="0"/>
          </a:p>
          <a:p>
            <a:endParaRPr lang="en-GB" dirty="0"/>
          </a:p>
        </p:txBody>
      </p:sp>
    </p:spTree>
    <p:extLst>
      <p:ext uri="{BB962C8B-B14F-4D97-AF65-F5344CB8AC3E}">
        <p14:creationId xmlns:p14="http://schemas.microsoft.com/office/powerpoint/2010/main" val="1888991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5576" y="476672"/>
            <a:ext cx="7416824" cy="1600200"/>
          </a:xfrm>
        </p:spPr>
        <p:txBody>
          <a:bodyPr/>
          <a:lstStyle/>
          <a:p>
            <a:r>
              <a:rPr lang="en-GB" sz="4800" dirty="0" smtClean="0"/>
              <a:t>Who Will You Sell it To?</a:t>
            </a:r>
            <a:br>
              <a:rPr lang="en-GB" sz="4800" dirty="0" smtClean="0"/>
            </a:br>
            <a:r>
              <a:rPr lang="en-GB" sz="4800" dirty="0" smtClean="0"/>
              <a:t>B2C Buyers</a:t>
            </a:r>
            <a:endParaRPr lang="en-GB" sz="4800" dirty="0"/>
          </a:p>
        </p:txBody>
      </p:sp>
      <p:sp>
        <p:nvSpPr>
          <p:cNvPr id="5" name="Content Placeholder 2"/>
          <p:cNvSpPr>
            <a:spLocks noGrp="1"/>
          </p:cNvSpPr>
          <p:nvPr>
            <p:ph idx="1"/>
          </p:nvPr>
        </p:nvSpPr>
        <p:spPr>
          <a:xfrm>
            <a:off x="755576" y="2567136"/>
            <a:ext cx="8208912" cy="3598168"/>
          </a:xfrm>
        </p:spPr>
        <p:txBody>
          <a:bodyPr/>
          <a:lstStyle/>
          <a:p>
            <a:pPr eaLnBrk="1" hangingPunct="1"/>
            <a:r>
              <a:rPr lang="en-GB" altLang="en-US" sz="2800" dirty="0"/>
              <a:t>Time </a:t>
            </a:r>
            <a:r>
              <a:rPr lang="en-GB" altLang="en-US" sz="2800" dirty="0" smtClean="0"/>
              <a:t>Sensitive Materialists</a:t>
            </a:r>
            <a:r>
              <a:rPr lang="en-GB" altLang="en-US" sz="2800" dirty="0"/>
              <a:t>.</a:t>
            </a:r>
          </a:p>
          <a:p>
            <a:pPr lvl="1" eaLnBrk="1" hangingPunct="1"/>
            <a:r>
              <a:rPr lang="en-GB" altLang="en-US" sz="2000" dirty="0"/>
              <a:t>Use clicks-and-mortar </a:t>
            </a:r>
            <a:r>
              <a:rPr lang="en-GB" altLang="en-US" sz="2000" dirty="0" smtClean="0"/>
              <a:t>e-Commerce </a:t>
            </a:r>
            <a:r>
              <a:rPr lang="en-GB" altLang="en-US" sz="2000" dirty="0"/>
              <a:t>sites only to find prices, then buy from shop.</a:t>
            </a:r>
          </a:p>
          <a:p>
            <a:pPr eaLnBrk="1" hangingPunct="1"/>
            <a:r>
              <a:rPr lang="en-GB" altLang="en-US" sz="2800" dirty="0"/>
              <a:t>Hunter </a:t>
            </a:r>
            <a:r>
              <a:rPr lang="en-GB" altLang="en-US" sz="2800" dirty="0" smtClean="0"/>
              <a:t>Gatherers</a:t>
            </a:r>
            <a:r>
              <a:rPr lang="en-GB" altLang="en-US" sz="2800" dirty="0"/>
              <a:t>.</a:t>
            </a:r>
          </a:p>
          <a:p>
            <a:pPr lvl="1" eaLnBrk="1" hangingPunct="1"/>
            <a:r>
              <a:rPr lang="en-GB" altLang="en-US" sz="2000" dirty="0"/>
              <a:t>Enjoy price comparisons and search for value.</a:t>
            </a:r>
          </a:p>
          <a:p>
            <a:pPr eaLnBrk="1" hangingPunct="1"/>
            <a:r>
              <a:rPr lang="en-GB" altLang="en-US" sz="2800" dirty="0"/>
              <a:t>Brand </a:t>
            </a:r>
            <a:r>
              <a:rPr lang="en-GB" altLang="en-US" sz="2800" dirty="0" smtClean="0"/>
              <a:t>Loyalists</a:t>
            </a:r>
            <a:r>
              <a:rPr lang="en-GB" altLang="en-US" sz="2800" dirty="0"/>
              <a:t>.</a:t>
            </a:r>
          </a:p>
          <a:p>
            <a:pPr lvl="1" eaLnBrk="1" hangingPunct="1"/>
            <a:r>
              <a:rPr lang="en-GB" altLang="en-US" sz="2000" dirty="0"/>
              <a:t>Shop solely for specific brands.</a:t>
            </a:r>
          </a:p>
          <a:p>
            <a:pPr eaLnBrk="1" hangingPunct="1"/>
            <a:r>
              <a:rPr lang="en-GB" altLang="en-US" sz="2800" dirty="0"/>
              <a:t>Single </a:t>
            </a:r>
            <a:r>
              <a:rPr lang="en-GB" altLang="en-US" sz="2800" dirty="0" smtClean="0"/>
              <a:t>Shoppers.</a:t>
            </a:r>
            <a:endParaRPr lang="en-GB" altLang="en-US" dirty="0"/>
          </a:p>
          <a:p>
            <a:pPr marL="639763" lvl="2" indent="0" eaLnBrk="1" hangingPunct="1">
              <a:buNone/>
            </a:pPr>
            <a:r>
              <a:rPr lang="en-GB" altLang="en-US" sz="1600" dirty="0"/>
              <a:t>(Turban et al, </a:t>
            </a:r>
            <a:r>
              <a:rPr lang="en-GB" sz="1600" dirty="0"/>
              <a:t>Electronic Commerce: A Managerial Perspective. International ed. Prentice Hall</a:t>
            </a:r>
            <a:r>
              <a:rPr lang="en-GB" altLang="en-US" sz="1600" dirty="0"/>
              <a:t>)</a:t>
            </a:r>
          </a:p>
          <a:p>
            <a:endParaRPr lang="en-GB" dirty="0"/>
          </a:p>
        </p:txBody>
      </p:sp>
    </p:spTree>
    <p:extLst>
      <p:ext uri="{BB962C8B-B14F-4D97-AF65-F5344CB8AC3E}">
        <p14:creationId xmlns:p14="http://schemas.microsoft.com/office/powerpoint/2010/main" val="2443938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276872"/>
            <a:ext cx="7543800" cy="3886200"/>
          </a:xfrm>
        </p:spPr>
        <p:txBody>
          <a:bodyPr/>
          <a:lstStyle/>
          <a:p>
            <a:pPr eaLnBrk="1" hangingPunct="1"/>
            <a:r>
              <a:rPr lang="en-GB" altLang="en-US" dirty="0"/>
              <a:t>What categories are missing from the Turban list? What is the significance?</a:t>
            </a:r>
          </a:p>
          <a:p>
            <a:pPr lvl="1" eaLnBrk="1" hangingPunct="1"/>
            <a:r>
              <a:rPr lang="en-GB" altLang="en-US" dirty="0"/>
              <a:t>The housebound? Physically disabled? Shift workers? Remote locations?</a:t>
            </a:r>
          </a:p>
          <a:p>
            <a:pPr lvl="1" eaLnBrk="1" hangingPunct="1"/>
            <a:r>
              <a:rPr lang="en-GB" altLang="en-US" dirty="0"/>
              <a:t>Identify potential new markets.</a:t>
            </a:r>
          </a:p>
          <a:p>
            <a:pPr eaLnBrk="1" hangingPunct="1"/>
            <a:r>
              <a:rPr lang="en-GB" altLang="en-US" dirty="0"/>
              <a:t>Why is it important to identify categories of buyers who currently use </a:t>
            </a:r>
            <a:r>
              <a:rPr lang="en-GB" altLang="en-US" dirty="0" smtClean="0"/>
              <a:t>e-Commerce</a:t>
            </a:r>
            <a:r>
              <a:rPr lang="en-GB" altLang="en-US" dirty="0"/>
              <a:t>?</a:t>
            </a:r>
          </a:p>
          <a:p>
            <a:pPr lvl="1" eaLnBrk="1" hangingPunct="1"/>
            <a:r>
              <a:rPr lang="en-GB" altLang="en-US" dirty="0"/>
              <a:t>Existing markets. Growth potential</a:t>
            </a:r>
            <a:r>
              <a:rPr lang="en-GB" altLang="en-US" dirty="0" smtClean="0"/>
              <a:t>.</a:t>
            </a:r>
          </a:p>
          <a:p>
            <a:pPr eaLnBrk="1" hangingPunct="1"/>
            <a:r>
              <a:rPr lang="en-GB" altLang="en-US" dirty="0" smtClean="0"/>
              <a:t>Need to understand Customer Behaviour …</a:t>
            </a:r>
            <a:endParaRPr lang="en-GB" altLang="en-US" dirty="0"/>
          </a:p>
          <a:p>
            <a:endParaRPr lang="en-GB" dirty="0"/>
          </a:p>
        </p:txBody>
      </p:sp>
      <p:sp>
        <p:nvSpPr>
          <p:cNvPr id="4" name="Title 1"/>
          <p:cNvSpPr>
            <a:spLocks noGrp="1"/>
          </p:cNvSpPr>
          <p:nvPr>
            <p:ph type="title"/>
          </p:nvPr>
        </p:nvSpPr>
        <p:spPr>
          <a:xfrm>
            <a:off x="755576" y="476672"/>
            <a:ext cx="7416824" cy="1600200"/>
          </a:xfrm>
        </p:spPr>
        <p:txBody>
          <a:bodyPr/>
          <a:lstStyle/>
          <a:p>
            <a:r>
              <a:rPr lang="en-GB" sz="4800" dirty="0" smtClean="0"/>
              <a:t>Who Will You Sell it To?</a:t>
            </a:r>
            <a:br>
              <a:rPr lang="en-GB" sz="4800" dirty="0" smtClean="0"/>
            </a:br>
            <a:r>
              <a:rPr lang="en-GB" sz="4800" dirty="0" smtClean="0"/>
              <a:t>B2C Buyers</a:t>
            </a:r>
            <a:endParaRPr lang="en-GB" sz="4800" dirty="0"/>
          </a:p>
        </p:txBody>
      </p:sp>
    </p:spTree>
    <p:extLst>
      <p:ext uri="{BB962C8B-B14F-4D97-AF65-F5344CB8AC3E}">
        <p14:creationId xmlns:p14="http://schemas.microsoft.com/office/powerpoint/2010/main" val="1813037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924944"/>
            <a:ext cx="8136904" cy="3094112"/>
          </a:xfrm>
        </p:spPr>
        <p:txBody>
          <a:bodyPr/>
          <a:lstStyle/>
          <a:p>
            <a:r>
              <a:rPr lang="en-GB" sz="2000" dirty="0"/>
              <a:t>Skills, knowledge, technologies, applications, quality, risks, security issues and practices used to help a business to acquire a better understanding of market </a:t>
            </a:r>
            <a:r>
              <a:rPr lang="en-GB" sz="2000" dirty="0" smtClean="0"/>
              <a:t>behaviour </a:t>
            </a:r>
            <a:r>
              <a:rPr lang="en-GB" sz="2000" dirty="0"/>
              <a:t>and commercial context. </a:t>
            </a:r>
            <a:endParaRPr lang="en-GB" sz="2000" dirty="0" smtClean="0"/>
          </a:p>
          <a:p>
            <a:r>
              <a:rPr lang="en-GB" sz="2000" dirty="0" smtClean="0"/>
              <a:t>For </a:t>
            </a:r>
            <a:r>
              <a:rPr lang="en-GB" sz="2000" dirty="0"/>
              <a:t>this purpose it undertakes </a:t>
            </a:r>
            <a:r>
              <a:rPr lang="en-GB" sz="2000" dirty="0" smtClean="0"/>
              <a:t>the </a:t>
            </a:r>
            <a:r>
              <a:rPr lang="en-GB" sz="2000" dirty="0"/>
              <a:t>collection, integration, analysis, interpretation and presentation of business information. </a:t>
            </a:r>
            <a:endParaRPr lang="en-GB" sz="2000" dirty="0" smtClean="0"/>
          </a:p>
          <a:p>
            <a:r>
              <a:rPr lang="en-GB" sz="2000" dirty="0" smtClean="0"/>
              <a:t>By </a:t>
            </a:r>
            <a:r>
              <a:rPr lang="en-GB" sz="2000" dirty="0"/>
              <a:t>extension, "business intelligence" may refer to the collected information itself or the explicit knowledge developed from the information</a:t>
            </a:r>
            <a:r>
              <a:rPr lang="en-GB" sz="2000" dirty="0" smtClean="0"/>
              <a:t>.</a:t>
            </a:r>
          </a:p>
          <a:p>
            <a:r>
              <a:rPr lang="en-GB" sz="2000" dirty="0" smtClean="0"/>
              <a:t>Can be applied throughout the organisation, not just understanding customers and demographics.</a:t>
            </a:r>
            <a:endParaRPr lang="en-GB" sz="2000" dirty="0"/>
          </a:p>
          <a:p>
            <a:endParaRPr lang="en-GB"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76672"/>
            <a:ext cx="5758408" cy="2074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820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136904" cy="1152128"/>
          </a:xfrm>
        </p:spPr>
        <p:txBody>
          <a:bodyPr/>
          <a:lstStyle/>
          <a:p>
            <a:r>
              <a:rPr lang="en-GB" sz="4000" b="1" dirty="0" smtClean="0"/>
              <a:t>Business Intelligence or </a:t>
            </a:r>
            <a:br>
              <a:rPr lang="en-GB" sz="4000" b="1" dirty="0" smtClean="0"/>
            </a:br>
            <a:r>
              <a:rPr lang="en-GB" sz="4000" b="1" dirty="0" smtClean="0"/>
              <a:t>Business Analytics?</a:t>
            </a:r>
            <a:endParaRPr lang="en-GB" sz="4000" b="1" dirty="0"/>
          </a:p>
        </p:txBody>
      </p:sp>
      <p:sp>
        <p:nvSpPr>
          <p:cNvPr id="3" name="Content Placeholder 2"/>
          <p:cNvSpPr>
            <a:spLocks noGrp="1"/>
          </p:cNvSpPr>
          <p:nvPr>
            <p:ph idx="1"/>
          </p:nvPr>
        </p:nvSpPr>
        <p:spPr>
          <a:xfrm>
            <a:off x="755576" y="2276872"/>
            <a:ext cx="7776864" cy="3886200"/>
          </a:xfrm>
        </p:spPr>
        <p:txBody>
          <a:bodyPr/>
          <a:lstStyle/>
          <a:p>
            <a:r>
              <a:rPr lang="en-GB" dirty="0"/>
              <a:t>Business </a:t>
            </a:r>
            <a:r>
              <a:rPr lang="en-GB" dirty="0" smtClean="0"/>
              <a:t>Intelligence </a:t>
            </a:r>
            <a:r>
              <a:rPr lang="en-GB" dirty="0"/>
              <a:t>and </a:t>
            </a:r>
            <a:r>
              <a:rPr lang="en-GB" dirty="0" smtClean="0"/>
              <a:t>Business Analytics </a:t>
            </a:r>
            <a:r>
              <a:rPr lang="en-GB" dirty="0"/>
              <a:t>are sometimes used interchangeably, but there are alternate </a:t>
            </a:r>
            <a:r>
              <a:rPr lang="en-GB" dirty="0" smtClean="0"/>
              <a:t>definitions.</a:t>
            </a:r>
          </a:p>
          <a:p>
            <a:r>
              <a:rPr lang="en-GB" dirty="0" smtClean="0"/>
              <a:t>One </a:t>
            </a:r>
            <a:r>
              <a:rPr lang="en-GB" dirty="0"/>
              <a:t>definition contrasts the two, stating that the term business intelligence refers to collecting business data to find information primarily through asking questions, reporting, and online analytical processes. Business analytics, on the other hand, uses statistical and quantitative tools for explanatory and predictive </a:t>
            </a:r>
            <a:r>
              <a:rPr lang="en-GB" dirty="0" smtClean="0"/>
              <a:t>modelling.</a:t>
            </a:r>
            <a:endParaRPr lang="en-GB" dirty="0"/>
          </a:p>
          <a:p>
            <a:endParaRPr lang="en-GB" dirty="0"/>
          </a:p>
        </p:txBody>
      </p:sp>
    </p:spTree>
    <p:extLst>
      <p:ext uri="{BB962C8B-B14F-4D97-AF65-F5344CB8AC3E}">
        <p14:creationId xmlns:p14="http://schemas.microsoft.com/office/powerpoint/2010/main" val="3476670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848872" cy="1224136"/>
          </a:xfrm>
        </p:spPr>
        <p:txBody>
          <a:bodyPr/>
          <a:lstStyle/>
          <a:p>
            <a:r>
              <a:rPr lang="en-GB" dirty="0" smtClean="0"/>
              <a:t>BI </a:t>
            </a:r>
            <a:r>
              <a:rPr lang="en-GB" sz="4000" dirty="0" smtClean="0"/>
              <a:t>– Understanding Customers</a:t>
            </a:r>
            <a:endParaRPr lang="en-GB" sz="4000" dirty="0"/>
          </a:p>
        </p:txBody>
      </p:sp>
      <p:sp>
        <p:nvSpPr>
          <p:cNvPr id="3" name="Content Placeholder 2"/>
          <p:cNvSpPr>
            <a:spLocks noGrp="1"/>
          </p:cNvSpPr>
          <p:nvPr>
            <p:ph idx="1"/>
          </p:nvPr>
        </p:nvSpPr>
        <p:spPr/>
        <p:txBody>
          <a:bodyPr/>
          <a:lstStyle/>
          <a:p>
            <a:pPr eaLnBrk="1" hangingPunct="1"/>
            <a:r>
              <a:rPr lang="en-US" altLang="en-US" sz="2800" dirty="0"/>
              <a:t>Enables managers to understand priorities by gathering information on how customer needs change over time</a:t>
            </a:r>
          </a:p>
          <a:p>
            <a:pPr lvl="1" eaLnBrk="1" hangingPunct="1"/>
            <a:r>
              <a:rPr lang="en-US" altLang="en-US" sz="2400" dirty="0"/>
              <a:t>Strategy must be based on fact, not opinions</a:t>
            </a:r>
          </a:p>
          <a:p>
            <a:pPr lvl="1" eaLnBrk="1" hangingPunct="1"/>
            <a:r>
              <a:rPr lang="en-US" altLang="en-US" sz="2400" dirty="0"/>
              <a:t>Otherwise, right strategy for wrong problem</a:t>
            </a:r>
          </a:p>
          <a:p>
            <a:pPr marL="0" indent="0">
              <a:buNone/>
            </a:pPr>
            <a:endParaRPr lang="en-GB" dirty="0"/>
          </a:p>
        </p:txBody>
      </p:sp>
    </p:spTree>
    <p:extLst>
      <p:ext uri="{BB962C8B-B14F-4D97-AF65-F5344CB8AC3E}">
        <p14:creationId xmlns:p14="http://schemas.microsoft.com/office/powerpoint/2010/main" val="484732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07504" y="431434"/>
            <a:ext cx="8841568" cy="63099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1520" y="476672"/>
            <a:ext cx="7285856" cy="1600200"/>
          </a:xfrm>
        </p:spPr>
        <p:txBody>
          <a:bodyPr/>
          <a:lstStyle/>
          <a:p>
            <a:r>
              <a:rPr lang="en-GB" sz="3200" b="1" dirty="0" smtClean="0">
                <a:solidFill>
                  <a:schemeClr val="bg1"/>
                </a:solidFill>
              </a:rPr>
              <a:t>E-Commerce</a:t>
            </a:r>
            <a:br>
              <a:rPr lang="en-GB" sz="3200" b="1" dirty="0" smtClean="0">
                <a:solidFill>
                  <a:schemeClr val="bg1"/>
                </a:solidFill>
              </a:rPr>
            </a:br>
            <a:r>
              <a:rPr lang="en-GB" sz="3200" b="1" dirty="0" smtClean="0">
                <a:solidFill>
                  <a:schemeClr val="bg1"/>
                </a:solidFill>
              </a:rPr>
              <a:t>Consumer</a:t>
            </a:r>
            <a:br>
              <a:rPr lang="en-GB" sz="3200" b="1" dirty="0" smtClean="0">
                <a:solidFill>
                  <a:schemeClr val="bg1"/>
                </a:solidFill>
              </a:rPr>
            </a:br>
            <a:r>
              <a:rPr lang="en-GB" sz="3200" b="1" dirty="0" smtClean="0">
                <a:solidFill>
                  <a:schemeClr val="bg1"/>
                </a:solidFill>
              </a:rPr>
              <a:t>Behaviour</a:t>
            </a:r>
            <a:endParaRPr lang="en-GB" sz="3200" b="1" dirty="0">
              <a:solidFill>
                <a:schemeClr val="bg1"/>
              </a:solidFill>
            </a:endParaRPr>
          </a:p>
        </p:txBody>
      </p:sp>
      <p:sp>
        <p:nvSpPr>
          <p:cNvPr id="3" name="Content Placeholder 2"/>
          <p:cNvSpPr>
            <a:spLocks noGrp="1"/>
          </p:cNvSpPr>
          <p:nvPr>
            <p:ph idx="1"/>
          </p:nvPr>
        </p:nvSpPr>
        <p:spPr>
          <a:xfrm>
            <a:off x="395536" y="5567028"/>
            <a:ext cx="1296144" cy="758552"/>
          </a:xfrm>
        </p:spPr>
        <p:txBody>
          <a:bodyPr/>
          <a:lstStyle/>
          <a:p>
            <a:r>
              <a:rPr lang="en-GB" sz="1000" dirty="0" smtClean="0">
                <a:solidFill>
                  <a:schemeClr val="bg1"/>
                </a:solidFill>
              </a:rPr>
              <a:t>Adapted from Turban, 2002</a:t>
            </a:r>
            <a:endParaRPr lang="en-GB" sz="1000" dirty="0">
              <a:solidFill>
                <a:schemeClr val="bg1"/>
              </a:solidFill>
            </a:endParaRPr>
          </a:p>
        </p:txBody>
      </p:sp>
      <p:grpSp>
        <p:nvGrpSpPr>
          <p:cNvPr id="4" name="Group 80"/>
          <p:cNvGrpSpPr>
            <a:grpSpLocks/>
          </p:cNvGrpSpPr>
          <p:nvPr/>
        </p:nvGrpSpPr>
        <p:grpSpPr bwMode="auto">
          <a:xfrm>
            <a:off x="4038600" y="4269904"/>
            <a:ext cx="3009900" cy="1676400"/>
            <a:chOff x="2712" y="3024"/>
            <a:chExt cx="1896" cy="1056"/>
          </a:xfrm>
        </p:grpSpPr>
        <p:grpSp>
          <p:nvGrpSpPr>
            <p:cNvPr id="5" name="Group 79"/>
            <p:cNvGrpSpPr>
              <a:grpSpLocks/>
            </p:cNvGrpSpPr>
            <p:nvPr/>
          </p:nvGrpSpPr>
          <p:grpSpPr bwMode="auto">
            <a:xfrm>
              <a:off x="2712" y="3024"/>
              <a:ext cx="1896" cy="1056"/>
              <a:chOff x="2712" y="3024"/>
              <a:chExt cx="1896" cy="1056"/>
            </a:xfrm>
          </p:grpSpPr>
          <p:sp>
            <p:nvSpPr>
              <p:cNvPr id="7" name="Rectangle 21"/>
              <p:cNvSpPr>
                <a:spLocks noChangeArrowheads="1"/>
              </p:cNvSpPr>
              <p:nvPr/>
            </p:nvSpPr>
            <p:spPr bwMode="auto">
              <a:xfrm>
                <a:off x="2712" y="3024"/>
                <a:ext cx="1896"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Vendors’ </a:t>
                </a:r>
                <a:r>
                  <a:rPr lang="en-US" altLang="en-US" sz="1400" b="1" dirty="0" smtClean="0">
                    <a:solidFill>
                      <a:srgbClr val="CC0099"/>
                    </a:solidFill>
                    <a:latin typeface="+mj-lt"/>
                  </a:rPr>
                  <a:t>Systems</a:t>
                </a:r>
                <a:endParaRPr lang="en-US" altLang="en-US" sz="1400" b="1" dirty="0">
                  <a:solidFill>
                    <a:srgbClr val="CC0099"/>
                  </a:solidFill>
                  <a:latin typeface="+mj-lt"/>
                </a:endParaRPr>
              </a:p>
            </p:txBody>
          </p:sp>
          <p:sp>
            <p:nvSpPr>
              <p:cNvPr id="8" name="Rectangle 23"/>
              <p:cNvSpPr>
                <a:spLocks noChangeArrowheads="1"/>
              </p:cNvSpPr>
              <p:nvPr/>
            </p:nvSpPr>
            <p:spPr bwMode="auto">
              <a:xfrm>
                <a:off x="2712" y="3216"/>
                <a:ext cx="624"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Logistic</a:t>
                </a:r>
              </a:p>
              <a:p>
                <a:pPr algn="l">
                  <a:defRPr/>
                </a:pPr>
                <a:endParaRPr lang="en-US" altLang="en-US" sz="1400" dirty="0">
                  <a:solidFill>
                    <a:srgbClr val="3366FF"/>
                  </a:solidFill>
                  <a:latin typeface="+mj-lt"/>
                </a:endParaRPr>
              </a:p>
              <a:p>
                <a:pPr algn="l">
                  <a:defRPr/>
                </a:pPr>
                <a:r>
                  <a:rPr lang="en-US" altLang="en-US" sz="1200" dirty="0">
                    <a:solidFill>
                      <a:srgbClr val="008000"/>
                    </a:solidFill>
                    <a:latin typeface="+mj-lt"/>
                  </a:rPr>
                  <a:t>Support</a:t>
                </a:r>
              </a:p>
              <a:p>
                <a:pPr algn="l">
                  <a:defRPr/>
                </a:pPr>
                <a:r>
                  <a:rPr lang="en-US" altLang="en-US" sz="1200" dirty="0">
                    <a:solidFill>
                      <a:srgbClr val="008000"/>
                    </a:solidFill>
                    <a:latin typeface="+mj-lt"/>
                  </a:rPr>
                  <a:t>Payments,</a:t>
                </a:r>
              </a:p>
              <a:p>
                <a:pPr algn="l">
                  <a:defRPr/>
                </a:pPr>
                <a:r>
                  <a:rPr lang="en-US" altLang="en-US" sz="1200" dirty="0">
                    <a:solidFill>
                      <a:srgbClr val="008000"/>
                    </a:solidFill>
                    <a:latin typeface="+mj-lt"/>
                  </a:rPr>
                  <a:t>Delivery</a:t>
                </a:r>
                <a:endParaRPr lang="en-US" altLang="en-US" sz="1200" dirty="0">
                  <a:solidFill>
                    <a:srgbClr val="3366FF"/>
                  </a:solidFill>
                  <a:latin typeface="+mj-lt"/>
                </a:endParaRPr>
              </a:p>
            </p:txBody>
          </p:sp>
          <p:sp>
            <p:nvSpPr>
              <p:cNvPr id="9" name="Rectangle 24"/>
              <p:cNvSpPr>
                <a:spLocks noChangeArrowheads="1"/>
              </p:cNvSpPr>
              <p:nvPr/>
            </p:nvSpPr>
            <p:spPr bwMode="auto">
              <a:xfrm>
                <a:off x="3336" y="3216"/>
                <a:ext cx="624"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Technical</a:t>
                </a:r>
              </a:p>
              <a:p>
                <a:pPr algn="l">
                  <a:defRPr/>
                </a:pPr>
                <a:endParaRPr lang="en-US" altLang="en-US" sz="1400" dirty="0">
                  <a:solidFill>
                    <a:srgbClr val="3366FF"/>
                  </a:solidFill>
                  <a:latin typeface="+mj-lt"/>
                </a:endParaRPr>
              </a:p>
              <a:p>
                <a:pPr algn="l">
                  <a:defRPr/>
                </a:pPr>
                <a:r>
                  <a:rPr lang="en-US" altLang="en-US" sz="1200" dirty="0">
                    <a:solidFill>
                      <a:srgbClr val="008000"/>
                    </a:solidFill>
                    <a:latin typeface="+mj-lt"/>
                  </a:rPr>
                  <a:t>Support</a:t>
                </a:r>
              </a:p>
              <a:p>
                <a:pPr algn="l">
                  <a:defRPr/>
                </a:pPr>
                <a:r>
                  <a:rPr lang="en-US" altLang="en-US" sz="1200" dirty="0">
                    <a:solidFill>
                      <a:srgbClr val="008000"/>
                    </a:solidFill>
                    <a:latin typeface="+mj-lt"/>
                  </a:rPr>
                  <a:t>Web design,</a:t>
                </a:r>
              </a:p>
              <a:p>
                <a:pPr algn="l">
                  <a:defRPr/>
                </a:pPr>
                <a:r>
                  <a:rPr lang="en-US" altLang="en-US" sz="1200" dirty="0">
                    <a:solidFill>
                      <a:srgbClr val="008000"/>
                    </a:solidFill>
                    <a:latin typeface="+mj-lt"/>
                  </a:rPr>
                  <a:t>Intelligent-</a:t>
                </a:r>
              </a:p>
              <a:p>
                <a:pPr algn="l">
                  <a:defRPr/>
                </a:pPr>
                <a:r>
                  <a:rPr lang="en-US" altLang="en-US" sz="1200" dirty="0">
                    <a:solidFill>
                      <a:srgbClr val="008000"/>
                    </a:solidFill>
                    <a:latin typeface="+mj-lt"/>
                  </a:rPr>
                  <a:t>agents</a:t>
                </a:r>
              </a:p>
            </p:txBody>
          </p:sp>
          <p:sp>
            <p:nvSpPr>
              <p:cNvPr id="10" name="Rectangle 26"/>
              <p:cNvSpPr>
                <a:spLocks noChangeArrowheads="1"/>
              </p:cNvSpPr>
              <p:nvPr/>
            </p:nvSpPr>
            <p:spPr bwMode="auto">
              <a:xfrm>
                <a:off x="3960" y="3216"/>
                <a:ext cx="648"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Customer</a:t>
                </a:r>
                <a:endParaRPr lang="en-US" altLang="en-US" sz="1400" dirty="0">
                  <a:solidFill>
                    <a:srgbClr val="3366FF"/>
                  </a:solidFill>
                  <a:latin typeface="+mj-lt"/>
                </a:endParaRPr>
              </a:p>
              <a:p>
                <a:pPr algn="l">
                  <a:defRPr/>
                </a:pPr>
                <a:r>
                  <a:rPr lang="en-US" altLang="en-US" sz="1400" dirty="0" smtClean="0">
                    <a:latin typeface="+mj-lt"/>
                  </a:rPr>
                  <a:t>Service</a:t>
                </a:r>
                <a:endParaRPr lang="en-US" altLang="en-US" sz="1400" dirty="0">
                  <a:solidFill>
                    <a:srgbClr val="008000"/>
                  </a:solidFill>
                  <a:latin typeface="+mj-lt"/>
                </a:endParaRPr>
              </a:p>
              <a:p>
                <a:pPr algn="l">
                  <a:defRPr/>
                </a:pPr>
                <a:r>
                  <a:rPr lang="en-US" altLang="en-US" sz="1200" dirty="0" smtClean="0">
                    <a:solidFill>
                      <a:srgbClr val="008000"/>
                    </a:solidFill>
                    <a:latin typeface="+mj-lt"/>
                  </a:rPr>
                  <a:t>FAQ, e-mail</a:t>
                </a:r>
                <a:r>
                  <a:rPr lang="en-US" altLang="en-US" sz="1200" dirty="0">
                    <a:solidFill>
                      <a:srgbClr val="008000"/>
                    </a:solidFill>
                    <a:latin typeface="+mj-lt"/>
                  </a:rPr>
                  <a:t>,</a:t>
                </a:r>
              </a:p>
              <a:p>
                <a:pPr algn="l">
                  <a:defRPr/>
                </a:pPr>
                <a:r>
                  <a:rPr lang="en-US" altLang="en-US" sz="1200" dirty="0">
                    <a:solidFill>
                      <a:srgbClr val="008000"/>
                    </a:solidFill>
                    <a:latin typeface="+mj-lt"/>
                  </a:rPr>
                  <a:t>Call </a:t>
                </a:r>
                <a:r>
                  <a:rPr lang="en-US" altLang="en-US" sz="1200" dirty="0" err="1" smtClean="0">
                    <a:solidFill>
                      <a:srgbClr val="008000"/>
                    </a:solidFill>
                    <a:latin typeface="+mj-lt"/>
                  </a:rPr>
                  <a:t>Centres</a:t>
                </a:r>
                <a:r>
                  <a:rPr lang="en-US" altLang="en-US" sz="1200" dirty="0">
                    <a:solidFill>
                      <a:srgbClr val="008000"/>
                    </a:solidFill>
                    <a:latin typeface="+mj-lt"/>
                  </a:rPr>
                  <a:t>,</a:t>
                </a:r>
              </a:p>
              <a:p>
                <a:pPr algn="l">
                  <a:defRPr/>
                </a:pPr>
                <a:r>
                  <a:rPr lang="en-US" altLang="en-US" sz="1200" dirty="0" smtClean="0">
                    <a:solidFill>
                      <a:srgbClr val="008000"/>
                    </a:solidFill>
                    <a:latin typeface="+mj-lt"/>
                  </a:rPr>
                  <a:t>One-to-one,</a:t>
                </a:r>
              </a:p>
              <a:p>
                <a:pPr algn="l">
                  <a:defRPr/>
                </a:pPr>
                <a:r>
                  <a:rPr lang="en-US" altLang="en-US" sz="1200" dirty="0" smtClean="0">
                    <a:solidFill>
                      <a:srgbClr val="008000"/>
                    </a:solidFill>
                    <a:latin typeface="+mj-lt"/>
                  </a:rPr>
                  <a:t>Social Media</a:t>
                </a:r>
                <a:endParaRPr lang="en-US" altLang="en-US" sz="1200" dirty="0">
                  <a:solidFill>
                    <a:srgbClr val="3366FF"/>
                  </a:solidFill>
                  <a:latin typeface="+mj-lt"/>
                </a:endParaRPr>
              </a:p>
            </p:txBody>
          </p:sp>
        </p:grpSp>
        <p:sp>
          <p:nvSpPr>
            <p:cNvPr id="6" name="Line 25"/>
            <p:cNvSpPr>
              <a:spLocks noChangeShapeType="1"/>
            </p:cNvSpPr>
            <p:nvPr/>
          </p:nvSpPr>
          <p:spPr bwMode="auto">
            <a:xfrm flipV="1">
              <a:off x="2736" y="3504"/>
              <a:ext cx="1872" cy="0"/>
            </a:xfrm>
            <a:prstGeom prst="line">
              <a:avLst/>
            </a:prstGeom>
            <a:noFill/>
            <a:ln w="952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1" name="AutoShape 33"/>
          <p:cNvSpPr>
            <a:spLocks noChangeArrowheads="1"/>
          </p:cNvSpPr>
          <p:nvPr/>
        </p:nvSpPr>
        <p:spPr bwMode="auto">
          <a:xfrm flipV="1">
            <a:off x="5508625" y="3736504"/>
            <a:ext cx="74613" cy="533400"/>
          </a:xfrm>
          <a:prstGeom prst="downArrow">
            <a:avLst>
              <a:gd name="adj1" fmla="val 50000"/>
              <a:gd name="adj2" fmla="val 178722"/>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12" name="AutoShape 35"/>
          <p:cNvSpPr>
            <a:spLocks noChangeArrowheads="1"/>
          </p:cNvSpPr>
          <p:nvPr/>
        </p:nvSpPr>
        <p:spPr bwMode="auto">
          <a:xfrm>
            <a:off x="6362700" y="3050704"/>
            <a:ext cx="304800" cy="381000"/>
          </a:xfrm>
          <a:prstGeom prst="rightArrow">
            <a:avLst>
              <a:gd name="adj1" fmla="val 50000"/>
              <a:gd name="adj2" fmla="val 250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13" name="Oval 19"/>
          <p:cNvSpPr>
            <a:spLocks noChangeArrowheads="1"/>
          </p:cNvSpPr>
          <p:nvPr/>
        </p:nvSpPr>
        <p:spPr bwMode="auto">
          <a:xfrm>
            <a:off x="4762500" y="2745904"/>
            <a:ext cx="1600200" cy="990600"/>
          </a:xfrm>
          <a:prstGeom prst="ellipse">
            <a:avLst/>
          </a:prstGeom>
          <a:gradFill rotWithShape="0">
            <a:gsLst>
              <a:gs pos="0">
                <a:srgbClr val="99CCFF"/>
              </a:gs>
              <a:gs pos="50000">
                <a:schemeClr val="bg1"/>
              </a:gs>
              <a:gs pos="100000">
                <a:srgbClr val="99CCFF"/>
              </a:gs>
            </a:gsLst>
            <a:lin ang="2700000" scaled="1"/>
          </a:gradFill>
          <a:ln w="3810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en-US" sz="1800" b="1" dirty="0">
                <a:solidFill>
                  <a:schemeClr val="accent1"/>
                </a:solidFill>
                <a:latin typeface="+mj-lt"/>
              </a:rPr>
              <a:t>Decision</a:t>
            </a:r>
          </a:p>
          <a:p>
            <a:pPr algn="ctr">
              <a:defRPr/>
            </a:pPr>
            <a:r>
              <a:rPr lang="en-US" altLang="en-US" sz="1800" b="1" dirty="0">
                <a:solidFill>
                  <a:schemeClr val="accent1"/>
                </a:solidFill>
                <a:latin typeface="+mj-lt"/>
              </a:rPr>
              <a:t>Making</a:t>
            </a:r>
          </a:p>
          <a:p>
            <a:pPr algn="ctr">
              <a:defRPr/>
            </a:pPr>
            <a:r>
              <a:rPr lang="en-US" altLang="en-US" sz="1800" b="1" dirty="0">
                <a:solidFill>
                  <a:schemeClr val="accent1"/>
                </a:solidFill>
                <a:latin typeface="+mj-lt"/>
              </a:rPr>
              <a:t>Process</a:t>
            </a:r>
            <a:endParaRPr lang="en-US" altLang="en-US" sz="1800" b="1" dirty="0">
              <a:solidFill>
                <a:srgbClr val="3366FF"/>
              </a:solidFill>
              <a:latin typeface="+mj-lt"/>
            </a:endParaRPr>
          </a:p>
        </p:txBody>
      </p:sp>
      <p:grpSp>
        <p:nvGrpSpPr>
          <p:cNvPr id="14" name="Group 81"/>
          <p:cNvGrpSpPr>
            <a:grpSpLocks/>
          </p:cNvGrpSpPr>
          <p:nvPr/>
        </p:nvGrpSpPr>
        <p:grpSpPr bwMode="auto">
          <a:xfrm>
            <a:off x="2476500" y="1907704"/>
            <a:ext cx="2286000" cy="2057400"/>
            <a:chOff x="1728" y="1536"/>
            <a:chExt cx="1440" cy="1296"/>
          </a:xfrm>
        </p:grpSpPr>
        <p:sp>
          <p:nvSpPr>
            <p:cNvPr id="15" name="AutoShape 34"/>
            <p:cNvSpPr>
              <a:spLocks noChangeArrowheads="1"/>
            </p:cNvSpPr>
            <p:nvPr/>
          </p:nvSpPr>
          <p:spPr bwMode="auto">
            <a:xfrm>
              <a:off x="2976" y="2267"/>
              <a:ext cx="192" cy="240"/>
            </a:xfrm>
            <a:prstGeom prst="rightArrow">
              <a:avLst>
                <a:gd name="adj1" fmla="val 50000"/>
                <a:gd name="adj2" fmla="val 250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grpSp>
          <p:nvGrpSpPr>
            <p:cNvPr id="16" name="Group 53"/>
            <p:cNvGrpSpPr>
              <a:grpSpLocks/>
            </p:cNvGrpSpPr>
            <p:nvPr/>
          </p:nvGrpSpPr>
          <p:grpSpPr bwMode="auto">
            <a:xfrm>
              <a:off x="1728" y="1536"/>
              <a:ext cx="1248" cy="1296"/>
              <a:chOff x="1728" y="1728"/>
              <a:chExt cx="1248" cy="1296"/>
            </a:xfrm>
          </p:grpSpPr>
          <p:grpSp>
            <p:nvGrpSpPr>
              <p:cNvPr id="17" name="Group 11"/>
              <p:cNvGrpSpPr>
                <a:grpSpLocks/>
              </p:cNvGrpSpPr>
              <p:nvPr/>
            </p:nvGrpSpPr>
            <p:grpSpPr bwMode="auto">
              <a:xfrm>
                <a:off x="1728" y="2064"/>
                <a:ext cx="1248" cy="960"/>
                <a:chOff x="1728" y="2352"/>
                <a:chExt cx="1248" cy="960"/>
              </a:xfrm>
            </p:grpSpPr>
            <p:sp>
              <p:nvSpPr>
                <p:cNvPr id="19" name="Rectangle 6"/>
                <p:cNvSpPr>
                  <a:spLocks noChangeArrowheads="1"/>
                </p:cNvSpPr>
                <p:nvPr/>
              </p:nvSpPr>
              <p:spPr bwMode="auto">
                <a:xfrm>
                  <a:off x="1728" y="2352"/>
                  <a:ext cx="1248"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defRPr/>
                  </a:pPr>
                  <a:r>
                    <a:rPr lang="en-US" altLang="en-US" sz="1400" b="1" dirty="0">
                      <a:solidFill>
                        <a:srgbClr val="CC0099"/>
                      </a:solidFill>
                      <a:latin typeface="+mj-lt"/>
                    </a:rPr>
                    <a:t>Stimuli</a:t>
                  </a:r>
                  <a:endParaRPr lang="en-US" altLang="en-US" sz="1400" b="1" dirty="0">
                    <a:solidFill>
                      <a:srgbClr val="3366FF"/>
                    </a:solidFill>
                    <a:latin typeface="+mj-lt"/>
                  </a:endParaRPr>
                </a:p>
              </p:txBody>
            </p:sp>
            <p:grpSp>
              <p:nvGrpSpPr>
                <p:cNvPr id="20" name="Group 10"/>
                <p:cNvGrpSpPr>
                  <a:grpSpLocks/>
                </p:cNvGrpSpPr>
                <p:nvPr/>
              </p:nvGrpSpPr>
              <p:grpSpPr bwMode="auto">
                <a:xfrm>
                  <a:off x="1728" y="2544"/>
                  <a:ext cx="1248" cy="768"/>
                  <a:chOff x="3360" y="3072"/>
                  <a:chExt cx="1248" cy="768"/>
                </a:xfrm>
              </p:grpSpPr>
              <p:sp>
                <p:nvSpPr>
                  <p:cNvPr id="21" name="Rectangle 7"/>
                  <p:cNvSpPr>
                    <a:spLocks noChangeArrowheads="1"/>
                  </p:cNvSpPr>
                  <p:nvPr/>
                </p:nvSpPr>
                <p:spPr bwMode="auto">
                  <a:xfrm>
                    <a:off x="3360" y="3072"/>
                    <a:ext cx="624"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a:latin typeface="Times New Roman" charset="0"/>
                      </a:rPr>
                      <a:t>Marketing</a:t>
                    </a:r>
                    <a:endParaRPr lang="en-US" altLang="en-US" sz="1400">
                      <a:solidFill>
                        <a:srgbClr val="3366FF"/>
                      </a:solidFill>
                      <a:latin typeface="Times New Roman" charset="0"/>
                    </a:endParaRPr>
                  </a:p>
                  <a:p>
                    <a:pPr>
                      <a:defRPr/>
                    </a:pPr>
                    <a:r>
                      <a:rPr lang="en-US" altLang="en-US" sz="1400">
                        <a:solidFill>
                          <a:srgbClr val="008000"/>
                        </a:solidFill>
                        <a:latin typeface="Times New Roman" charset="0"/>
                      </a:rPr>
                      <a:t>Price</a:t>
                    </a:r>
                  </a:p>
                  <a:p>
                    <a:pPr>
                      <a:defRPr/>
                    </a:pPr>
                    <a:r>
                      <a:rPr lang="en-US" altLang="en-US" sz="1400">
                        <a:solidFill>
                          <a:srgbClr val="008000"/>
                        </a:solidFill>
                        <a:latin typeface="Times New Roman" charset="0"/>
                      </a:rPr>
                      <a:t>Promotion</a:t>
                    </a:r>
                  </a:p>
                  <a:p>
                    <a:pPr>
                      <a:defRPr/>
                    </a:pPr>
                    <a:r>
                      <a:rPr lang="en-US" altLang="en-US" sz="1400">
                        <a:solidFill>
                          <a:srgbClr val="008000"/>
                        </a:solidFill>
                        <a:latin typeface="Times New Roman" charset="0"/>
                      </a:rPr>
                      <a:t>Product</a:t>
                    </a:r>
                  </a:p>
                  <a:p>
                    <a:pPr>
                      <a:defRPr/>
                    </a:pPr>
                    <a:r>
                      <a:rPr lang="en-US" altLang="en-US" sz="1400">
                        <a:solidFill>
                          <a:srgbClr val="008000"/>
                        </a:solidFill>
                        <a:latin typeface="Times New Roman" charset="0"/>
                      </a:rPr>
                      <a:t>Quality</a:t>
                    </a:r>
                    <a:endParaRPr lang="en-US" altLang="en-US" sz="1400">
                      <a:latin typeface="Times New Roman" charset="0"/>
                    </a:endParaRPr>
                  </a:p>
                </p:txBody>
              </p:sp>
              <p:sp>
                <p:nvSpPr>
                  <p:cNvPr id="22" name="Rectangle 8"/>
                  <p:cNvSpPr>
                    <a:spLocks noChangeArrowheads="1"/>
                  </p:cNvSpPr>
                  <p:nvPr/>
                </p:nvSpPr>
                <p:spPr bwMode="auto">
                  <a:xfrm>
                    <a:off x="3984" y="3072"/>
                    <a:ext cx="624"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a:latin typeface="Times New Roman" charset="0"/>
                      </a:rPr>
                      <a:t>Others</a:t>
                    </a:r>
                    <a:endParaRPr lang="en-US" altLang="en-US" sz="1400">
                      <a:solidFill>
                        <a:srgbClr val="3366FF"/>
                      </a:solidFill>
                      <a:latin typeface="Times New Roman" charset="0"/>
                    </a:endParaRPr>
                  </a:p>
                  <a:p>
                    <a:pPr>
                      <a:defRPr/>
                    </a:pPr>
                    <a:r>
                      <a:rPr lang="en-US" altLang="en-US" sz="1400">
                        <a:solidFill>
                          <a:srgbClr val="008000"/>
                        </a:solidFill>
                        <a:latin typeface="Times New Roman" charset="0"/>
                      </a:rPr>
                      <a:t>Economical</a:t>
                    </a:r>
                  </a:p>
                  <a:p>
                    <a:pPr>
                      <a:defRPr/>
                    </a:pPr>
                    <a:r>
                      <a:rPr lang="en-US" altLang="en-US" sz="1400">
                        <a:solidFill>
                          <a:srgbClr val="008000"/>
                        </a:solidFill>
                        <a:latin typeface="Times New Roman" charset="0"/>
                      </a:rPr>
                      <a:t>Technology</a:t>
                    </a:r>
                  </a:p>
                  <a:p>
                    <a:pPr>
                      <a:defRPr/>
                    </a:pPr>
                    <a:r>
                      <a:rPr lang="en-US" altLang="en-US" sz="1400">
                        <a:solidFill>
                          <a:srgbClr val="008000"/>
                        </a:solidFill>
                        <a:latin typeface="Times New Roman" charset="0"/>
                      </a:rPr>
                      <a:t>Political</a:t>
                    </a:r>
                  </a:p>
                  <a:p>
                    <a:pPr>
                      <a:defRPr/>
                    </a:pPr>
                    <a:r>
                      <a:rPr lang="en-US" altLang="en-US" sz="1400">
                        <a:solidFill>
                          <a:srgbClr val="008000"/>
                        </a:solidFill>
                        <a:latin typeface="Times New Roman" charset="0"/>
                      </a:rPr>
                      <a:t>Cultural</a:t>
                    </a:r>
                    <a:endParaRPr lang="en-US" altLang="en-US" sz="1400">
                      <a:solidFill>
                        <a:srgbClr val="3366FF"/>
                      </a:solidFill>
                      <a:latin typeface="Times New Roman" charset="0"/>
                    </a:endParaRPr>
                  </a:p>
                </p:txBody>
              </p:sp>
              <p:sp>
                <p:nvSpPr>
                  <p:cNvPr id="23" name="Line 9"/>
                  <p:cNvSpPr>
                    <a:spLocks noChangeShapeType="1"/>
                  </p:cNvSpPr>
                  <p:nvPr/>
                </p:nvSpPr>
                <p:spPr bwMode="auto">
                  <a:xfrm>
                    <a:off x="3360" y="3253"/>
                    <a:ext cx="1248" cy="0"/>
                  </a:xfrm>
                  <a:prstGeom prst="line">
                    <a:avLst/>
                  </a:prstGeom>
                  <a:noFill/>
                  <a:ln w="952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aphicFrame>
            <p:nvGraphicFramePr>
              <p:cNvPr id="18" name="Object 36"/>
              <p:cNvGraphicFramePr>
                <a:graphicFrameLocks noChangeAspect="1"/>
              </p:cNvGraphicFramePr>
              <p:nvPr/>
            </p:nvGraphicFramePr>
            <p:xfrm>
              <a:off x="1824" y="1728"/>
              <a:ext cx="279" cy="524"/>
            </p:xfrm>
            <a:graphic>
              <a:graphicData uri="http://schemas.openxmlformats.org/presentationml/2006/ole">
                <mc:AlternateContent xmlns:mc="http://schemas.openxmlformats.org/markup-compatibility/2006">
                  <mc:Choice xmlns:v="urn:schemas-microsoft-com:vml" Requires="v">
                    <p:oleObj spid="_x0000_s6180" name="Clip" r:id="rId3" imgW="2782080" imgH="5246280" progId="">
                      <p:embed/>
                    </p:oleObj>
                  </mc:Choice>
                  <mc:Fallback>
                    <p:oleObj name="Clip" r:id="rId3" imgW="2782080" imgH="5246280" progId="">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1728"/>
                            <a:ext cx="279"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4" name="Group 74"/>
          <p:cNvGrpSpPr>
            <a:grpSpLocks/>
          </p:cNvGrpSpPr>
          <p:nvPr/>
        </p:nvGrpSpPr>
        <p:grpSpPr bwMode="auto">
          <a:xfrm>
            <a:off x="6667500" y="1907704"/>
            <a:ext cx="1981200" cy="2116138"/>
            <a:chOff x="4368" y="1632"/>
            <a:chExt cx="1248" cy="1333"/>
          </a:xfrm>
        </p:grpSpPr>
        <p:grpSp>
          <p:nvGrpSpPr>
            <p:cNvPr id="25" name="Group 18"/>
            <p:cNvGrpSpPr>
              <a:grpSpLocks/>
            </p:cNvGrpSpPr>
            <p:nvPr/>
          </p:nvGrpSpPr>
          <p:grpSpPr bwMode="auto">
            <a:xfrm>
              <a:off x="4368" y="1957"/>
              <a:ext cx="1248" cy="1008"/>
              <a:chOff x="4320" y="2352"/>
              <a:chExt cx="1248" cy="960"/>
            </a:xfrm>
          </p:grpSpPr>
          <p:sp>
            <p:nvSpPr>
              <p:cNvPr id="27" name="Rectangle 13"/>
              <p:cNvSpPr>
                <a:spLocks noChangeArrowheads="1"/>
              </p:cNvSpPr>
              <p:nvPr/>
            </p:nvSpPr>
            <p:spPr bwMode="auto">
              <a:xfrm>
                <a:off x="4320" y="2352"/>
                <a:ext cx="1248"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smtClean="0">
                    <a:solidFill>
                      <a:srgbClr val="CC0099"/>
                    </a:solidFill>
                    <a:latin typeface="+mj-lt"/>
                  </a:rPr>
                  <a:t>Buyers</a:t>
                </a:r>
                <a:r>
                  <a:rPr lang="en-US" altLang="en-US" sz="1400" b="1" dirty="0">
                    <a:solidFill>
                      <a:srgbClr val="CC0099"/>
                    </a:solidFill>
                    <a:latin typeface="+mj-lt"/>
                  </a:rPr>
                  <a:t>’ Decisions</a:t>
                </a:r>
              </a:p>
            </p:txBody>
          </p:sp>
          <p:sp>
            <p:nvSpPr>
              <p:cNvPr id="28" name="Rectangle 15"/>
              <p:cNvSpPr>
                <a:spLocks noChangeArrowheads="1"/>
              </p:cNvSpPr>
              <p:nvPr/>
            </p:nvSpPr>
            <p:spPr bwMode="auto">
              <a:xfrm>
                <a:off x="4320" y="2544"/>
                <a:ext cx="1248"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dirty="0">
                    <a:latin typeface="+mj-lt"/>
                  </a:rPr>
                  <a:t>Buy or </a:t>
                </a:r>
                <a:r>
                  <a:rPr lang="en-US" altLang="en-US" sz="1400" dirty="0" smtClean="0">
                    <a:latin typeface="+mj-lt"/>
                  </a:rPr>
                  <a:t>not?</a:t>
                </a:r>
                <a:endParaRPr lang="en-US" altLang="en-US" sz="1400" dirty="0">
                  <a:latin typeface="+mj-lt"/>
                </a:endParaRPr>
              </a:p>
              <a:p>
                <a:pPr>
                  <a:defRPr/>
                </a:pPr>
                <a:r>
                  <a:rPr lang="en-US" altLang="en-US" sz="1400" dirty="0">
                    <a:latin typeface="+mj-lt"/>
                  </a:rPr>
                  <a:t>What to </a:t>
                </a:r>
                <a:r>
                  <a:rPr lang="en-US" altLang="en-US" sz="1400" dirty="0" smtClean="0">
                    <a:latin typeface="+mj-lt"/>
                  </a:rPr>
                  <a:t>buy?</a:t>
                </a:r>
                <a:endParaRPr lang="en-US" altLang="en-US" sz="1400" dirty="0">
                  <a:latin typeface="+mj-lt"/>
                </a:endParaRPr>
              </a:p>
              <a:p>
                <a:pPr>
                  <a:defRPr/>
                </a:pPr>
                <a:r>
                  <a:rPr lang="en-US" altLang="en-US" sz="1400" dirty="0">
                    <a:latin typeface="+mj-lt"/>
                  </a:rPr>
                  <a:t>Where (vendor</a:t>
                </a:r>
                <a:r>
                  <a:rPr lang="en-US" altLang="en-US" sz="1400" dirty="0" smtClean="0">
                    <a:latin typeface="+mj-lt"/>
                  </a:rPr>
                  <a:t>)?</a:t>
                </a:r>
                <a:endParaRPr lang="en-US" altLang="en-US" sz="1400" dirty="0">
                  <a:latin typeface="+mj-lt"/>
                </a:endParaRPr>
              </a:p>
              <a:p>
                <a:pPr>
                  <a:defRPr/>
                </a:pPr>
                <a:r>
                  <a:rPr lang="en-US" altLang="en-US" sz="1400" dirty="0" smtClean="0">
                    <a:latin typeface="+mj-lt"/>
                  </a:rPr>
                  <a:t>When?</a:t>
                </a:r>
                <a:endParaRPr lang="en-US" altLang="en-US" sz="1400" dirty="0">
                  <a:latin typeface="+mj-lt"/>
                </a:endParaRPr>
              </a:p>
              <a:p>
                <a:pPr>
                  <a:defRPr/>
                </a:pPr>
                <a:r>
                  <a:rPr lang="en-US" altLang="en-US" sz="1400" dirty="0">
                    <a:latin typeface="+mj-lt"/>
                  </a:rPr>
                  <a:t>How much to </a:t>
                </a:r>
                <a:r>
                  <a:rPr lang="en-US" altLang="en-US" sz="1400" dirty="0" smtClean="0">
                    <a:latin typeface="+mj-lt"/>
                  </a:rPr>
                  <a:t>spend?</a:t>
                </a:r>
                <a:endParaRPr lang="en-US" altLang="en-US" sz="1400" dirty="0">
                  <a:latin typeface="+mj-lt"/>
                </a:endParaRPr>
              </a:p>
              <a:p>
                <a:pPr>
                  <a:defRPr/>
                </a:pPr>
                <a:r>
                  <a:rPr lang="en-US" altLang="en-US" sz="1400" dirty="0">
                    <a:latin typeface="+mj-lt"/>
                  </a:rPr>
                  <a:t>Repeat </a:t>
                </a:r>
                <a:r>
                  <a:rPr lang="en-US" altLang="en-US" sz="1400" dirty="0" smtClean="0">
                    <a:latin typeface="+mj-lt"/>
                  </a:rPr>
                  <a:t>purchases?</a:t>
                </a:r>
                <a:endParaRPr lang="en-US" altLang="en-US" sz="1400" dirty="0">
                  <a:latin typeface="+mj-lt"/>
                </a:endParaRPr>
              </a:p>
            </p:txBody>
          </p:sp>
        </p:grpSp>
        <p:graphicFrame>
          <p:nvGraphicFramePr>
            <p:cNvPr id="26" name="Object 37"/>
            <p:cNvGraphicFramePr>
              <a:graphicFrameLocks noChangeAspect="1"/>
            </p:cNvGraphicFramePr>
            <p:nvPr/>
          </p:nvGraphicFramePr>
          <p:xfrm>
            <a:off x="5381" y="1632"/>
            <a:ext cx="187" cy="522"/>
          </p:xfrm>
          <a:graphic>
            <a:graphicData uri="http://schemas.openxmlformats.org/presentationml/2006/ole">
              <mc:AlternateContent xmlns:mc="http://schemas.openxmlformats.org/markup-compatibility/2006">
                <mc:Choice xmlns:v="urn:schemas-microsoft-com:vml" Requires="v">
                  <p:oleObj spid="_x0000_s6181" name="Microsoft ClipArt Gallery" r:id="rId5" imgW="1702080" imgH="5221080" progId="">
                    <p:embed/>
                  </p:oleObj>
                </mc:Choice>
                <mc:Fallback>
                  <p:oleObj name="Microsoft ClipArt Gallery" r:id="rId5" imgW="1702080" imgH="5221080" progId="">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 y="1632"/>
                          <a:ext cx="187" cy="5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Group 73"/>
          <p:cNvGrpSpPr>
            <a:grpSpLocks/>
          </p:cNvGrpSpPr>
          <p:nvPr/>
        </p:nvGrpSpPr>
        <p:grpSpPr bwMode="auto">
          <a:xfrm>
            <a:off x="5143500" y="2136304"/>
            <a:ext cx="914400" cy="685800"/>
            <a:chOff x="3408" y="1776"/>
            <a:chExt cx="576" cy="432"/>
          </a:xfrm>
        </p:grpSpPr>
        <p:sp>
          <p:nvSpPr>
            <p:cNvPr id="30" name="AutoShape 31"/>
            <p:cNvSpPr>
              <a:spLocks noChangeArrowheads="1"/>
            </p:cNvSpPr>
            <p:nvPr/>
          </p:nvSpPr>
          <p:spPr bwMode="auto">
            <a:xfrm>
              <a:off x="3408" y="1776"/>
              <a:ext cx="48" cy="432"/>
            </a:xfrm>
            <a:prstGeom prst="downArrow">
              <a:avLst>
                <a:gd name="adj1" fmla="val 50000"/>
                <a:gd name="adj2" fmla="val 225000"/>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31" name="AutoShape 32"/>
            <p:cNvSpPr>
              <a:spLocks noChangeArrowheads="1"/>
            </p:cNvSpPr>
            <p:nvPr/>
          </p:nvSpPr>
          <p:spPr bwMode="auto">
            <a:xfrm>
              <a:off x="3936" y="1776"/>
              <a:ext cx="48" cy="432"/>
            </a:xfrm>
            <a:prstGeom prst="downArrow">
              <a:avLst>
                <a:gd name="adj1" fmla="val 50000"/>
                <a:gd name="adj2" fmla="val 225000"/>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grpSp>
      <p:grpSp>
        <p:nvGrpSpPr>
          <p:cNvPr id="32" name="Group 72"/>
          <p:cNvGrpSpPr>
            <a:grpSpLocks/>
          </p:cNvGrpSpPr>
          <p:nvPr/>
        </p:nvGrpSpPr>
        <p:grpSpPr bwMode="auto">
          <a:xfrm>
            <a:off x="3238500" y="764704"/>
            <a:ext cx="4572000" cy="1371600"/>
            <a:chOff x="2208" y="912"/>
            <a:chExt cx="2880" cy="864"/>
          </a:xfrm>
        </p:grpSpPr>
        <p:sp>
          <p:nvSpPr>
            <p:cNvPr id="33" name="Rectangle 4"/>
            <p:cNvSpPr>
              <a:spLocks noChangeArrowheads="1"/>
            </p:cNvSpPr>
            <p:nvPr/>
          </p:nvSpPr>
          <p:spPr bwMode="auto">
            <a:xfrm>
              <a:off x="2208" y="912"/>
              <a:ext cx="1392"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Individual</a:t>
              </a:r>
            </a:p>
            <a:p>
              <a:pPr>
                <a:defRPr/>
              </a:pPr>
              <a:r>
                <a:rPr lang="en-US" altLang="en-US" sz="1400" b="1" dirty="0">
                  <a:solidFill>
                    <a:srgbClr val="CC0099"/>
                  </a:solidFill>
                  <a:latin typeface="+mj-lt"/>
                </a:rPr>
                <a:t>Characteristics</a:t>
              </a:r>
              <a:endParaRPr lang="en-US" altLang="en-US" sz="1400" b="1" dirty="0">
                <a:solidFill>
                  <a:srgbClr val="3366FF"/>
                </a:solidFill>
                <a:latin typeface="+mj-lt"/>
              </a:endParaRPr>
            </a:p>
            <a:p>
              <a:pPr>
                <a:defRPr/>
              </a:pPr>
              <a:r>
                <a:rPr lang="en-US" altLang="en-US" sz="1400" dirty="0">
                  <a:latin typeface="+mn-lt"/>
                </a:rPr>
                <a:t>Age, gender, ethnicity,</a:t>
              </a:r>
            </a:p>
            <a:p>
              <a:pPr>
                <a:defRPr/>
              </a:pPr>
              <a:r>
                <a:rPr lang="en-US" altLang="en-US" sz="1400" dirty="0">
                  <a:latin typeface="+mn-lt"/>
                </a:rPr>
                <a:t>education, </a:t>
              </a:r>
              <a:r>
                <a:rPr lang="en-US" altLang="en-US" sz="1400" dirty="0" smtClean="0">
                  <a:latin typeface="+mn-lt"/>
                </a:rPr>
                <a:t>lifestyle</a:t>
              </a:r>
              <a:r>
                <a:rPr lang="en-US" altLang="en-US" sz="1400" dirty="0">
                  <a:latin typeface="+mn-lt"/>
                </a:rPr>
                <a:t>,</a:t>
              </a:r>
            </a:p>
            <a:p>
              <a:pPr>
                <a:defRPr/>
              </a:pPr>
              <a:r>
                <a:rPr lang="en-US" altLang="en-US" sz="1400" dirty="0">
                  <a:latin typeface="+mn-lt"/>
                </a:rPr>
                <a:t>psychological, knowledge,</a:t>
              </a:r>
            </a:p>
            <a:p>
              <a:pPr>
                <a:defRPr/>
              </a:pPr>
              <a:r>
                <a:rPr lang="en-US" altLang="en-US" sz="1400" dirty="0">
                  <a:latin typeface="+mn-lt"/>
                </a:rPr>
                <a:t>values, personality</a:t>
              </a:r>
              <a:endParaRPr lang="en-US" altLang="en-US" sz="1400" dirty="0">
                <a:solidFill>
                  <a:srgbClr val="3366FF"/>
                </a:solidFill>
                <a:latin typeface="+mn-lt"/>
              </a:endParaRPr>
            </a:p>
          </p:txBody>
        </p:sp>
        <p:sp>
          <p:nvSpPr>
            <p:cNvPr id="34" name="Rectangle 5"/>
            <p:cNvSpPr>
              <a:spLocks noChangeArrowheads="1"/>
            </p:cNvSpPr>
            <p:nvPr/>
          </p:nvSpPr>
          <p:spPr bwMode="auto">
            <a:xfrm>
              <a:off x="3696" y="912"/>
              <a:ext cx="1392"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Environment</a:t>
              </a:r>
            </a:p>
            <a:p>
              <a:pPr>
                <a:defRPr/>
              </a:pPr>
              <a:r>
                <a:rPr lang="en-US" altLang="en-US" sz="1400" b="1" dirty="0">
                  <a:solidFill>
                    <a:srgbClr val="CC0099"/>
                  </a:solidFill>
                  <a:latin typeface="+mj-lt"/>
                </a:rPr>
                <a:t>Characteristics</a:t>
              </a:r>
              <a:endParaRPr lang="en-US" altLang="en-US" sz="1400" b="1" dirty="0">
                <a:solidFill>
                  <a:srgbClr val="3366FF"/>
                </a:solidFill>
                <a:latin typeface="+mj-lt"/>
              </a:endParaRPr>
            </a:p>
            <a:p>
              <a:pPr>
                <a:defRPr/>
              </a:pPr>
              <a:r>
                <a:rPr lang="en-US" altLang="en-US" sz="1400" dirty="0" smtClean="0">
                  <a:latin typeface="+mj-lt"/>
                </a:rPr>
                <a:t>Social</a:t>
              </a:r>
              <a:r>
                <a:rPr lang="en-US" altLang="en-US" sz="1400" dirty="0">
                  <a:latin typeface="+mj-lt"/>
                </a:rPr>
                <a:t>, </a:t>
              </a:r>
              <a:endParaRPr lang="en-US" altLang="en-US" sz="1400" dirty="0" smtClean="0">
                <a:latin typeface="+mj-lt"/>
              </a:endParaRPr>
            </a:p>
            <a:p>
              <a:pPr>
                <a:defRPr/>
              </a:pPr>
              <a:r>
                <a:rPr lang="en-US" altLang="en-US" sz="1400" dirty="0">
                  <a:latin typeface="+mj-lt"/>
                </a:rPr>
                <a:t>F</a:t>
              </a:r>
              <a:r>
                <a:rPr lang="en-US" altLang="en-US" sz="1400" dirty="0" smtClean="0">
                  <a:latin typeface="+mj-lt"/>
                </a:rPr>
                <a:t>amily</a:t>
              </a:r>
              <a:r>
                <a:rPr lang="en-US" altLang="en-US" sz="1400" dirty="0">
                  <a:latin typeface="+mj-lt"/>
                </a:rPr>
                <a:t>,</a:t>
              </a:r>
            </a:p>
            <a:p>
              <a:pPr>
                <a:defRPr/>
              </a:pPr>
              <a:r>
                <a:rPr lang="en-US" altLang="en-US" sz="1400" dirty="0" smtClean="0">
                  <a:latin typeface="+mj-lt"/>
                </a:rPr>
                <a:t>Communities,</a:t>
              </a:r>
            </a:p>
            <a:p>
              <a:pPr>
                <a:defRPr/>
              </a:pPr>
              <a:r>
                <a:rPr lang="en-US" altLang="en-US" sz="1400" dirty="0" smtClean="0">
                  <a:latin typeface="+mj-lt"/>
                </a:rPr>
                <a:t>Fashions</a:t>
              </a:r>
            </a:p>
          </p:txBody>
        </p:sp>
        <p:sp>
          <p:nvSpPr>
            <p:cNvPr id="35" name="Line 60"/>
            <p:cNvSpPr>
              <a:spLocks noChangeShapeType="1"/>
            </p:cNvSpPr>
            <p:nvPr/>
          </p:nvSpPr>
          <p:spPr bwMode="auto">
            <a:xfrm>
              <a:off x="2208" y="1200"/>
              <a:ext cx="1392"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6" name="Line 61"/>
            <p:cNvSpPr>
              <a:spLocks noChangeShapeType="1"/>
            </p:cNvSpPr>
            <p:nvPr/>
          </p:nvSpPr>
          <p:spPr bwMode="auto">
            <a:xfrm>
              <a:off x="3696" y="1200"/>
              <a:ext cx="1392"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45668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5"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7"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ppt_h/2"/>
                                          </p:val>
                                        </p:tav>
                                        <p:tav tm="100000">
                                          <p:val>
                                            <p:strVal val="#ppt_y"/>
                                          </p:val>
                                        </p:tav>
                                      </p:tavLst>
                                    </p:anim>
                                    <p:anim calcmode="lin" valueType="num">
                                      <p:cBhvr>
                                        <p:cTn id="30" dur="500" fill="hold"/>
                                        <p:tgtEl>
                                          <p:spTgt spid="11"/>
                                        </p:tgtEl>
                                        <p:attrNameLst>
                                          <p:attrName>ppt_w</p:attrName>
                                        </p:attrNameLst>
                                      </p:cBhvr>
                                      <p:tavLst>
                                        <p:tav tm="0">
                                          <p:val>
                                            <p:strVal val="#ppt_w"/>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ppt_x</p:attrName>
                                        </p:attrNameLst>
                                      </p:cBhvr>
                                      <p:tavLst>
                                        <p:tav tm="0">
                                          <p:val>
                                            <p:strVal val="#ppt_x-#ppt_w/2"/>
                                          </p:val>
                                        </p:tav>
                                        <p:tav tm="100000">
                                          <p:val>
                                            <p:strVal val="#ppt_x"/>
                                          </p:val>
                                        </p:tav>
                                      </p:tavLst>
                                    </p:anim>
                                    <p:anim calcmode="lin" valueType="num">
                                      <p:cBhvr>
                                        <p:cTn id="37" dur="500" fill="hold"/>
                                        <p:tgtEl>
                                          <p:spTgt spid="24"/>
                                        </p:tgtEl>
                                        <p:attrNameLst>
                                          <p:attrName>ppt_y</p:attrName>
                                        </p:attrNameLst>
                                      </p:cBhvr>
                                      <p:tavLst>
                                        <p:tav tm="0">
                                          <p:val>
                                            <p:strVal val="#ppt_y"/>
                                          </p:val>
                                        </p:tav>
                                        <p:tav tm="100000">
                                          <p:val>
                                            <p:strVal val="#ppt_y"/>
                                          </p:val>
                                        </p:tav>
                                      </p:tavLst>
                                    </p:anim>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ppt_w/2"/>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368152"/>
          </a:xfrm>
        </p:spPr>
        <p:txBody>
          <a:bodyPr/>
          <a:lstStyle/>
          <a:p>
            <a:r>
              <a:rPr lang="en-GB" dirty="0" smtClean="0"/>
              <a:t>Last Week …</a:t>
            </a:r>
            <a:endParaRPr lang="en-GB" dirty="0"/>
          </a:p>
        </p:txBody>
      </p:sp>
      <p:sp>
        <p:nvSpPr>
          <p:cNvPr id="3" name="Content Placeholder 2"/>
          <p:cNvSpPr>
            <a:spLocks noGrp="1"/>
          </p:cNvSpPr>
          <p:nvPr>
            <p:ph idx="1"/>
          </p:nvPr>
        </p:nvSpPr>
        <p:spPr>
          <a:xfrm>
            <a:off x="755576" y="2132856"/>
            <a:ext cx="8136904" cy="3886200"/>
          </a:xfrm>
        </p:spPr>
        <p:txBody>
          <a:bodyPr/>
          <a:lstStyle/>
          <a:p>
            <a:r>
              <a:rPr lang="en-GB" dirty="0" smtClean="0"/>
              <a:t>Capability Analysis …</a:t>
            </a:r>
          </a:p>
          <a:p>
            <a:pPr lvl="1"/>
            <a:r>
              <a:rPr lang="en-GB" dirty="0" smtClean="0"/>
              <a:t>Value is in “the eye of the beholder”</a:t>
            </a:r>
          </a:p>
          <a:p>
            <a:pPr lvl="1"/>
            <a:r>
              <a:rPr lang="en-GB" dirty="0" smtClean="0"/>
              <a:t>Value Creation</a:t>
            </a:r>
          </a:p>
          <a:p>
            <a:pPr lvl="1"/>
            <a:r>
              <a:rPr lang="en-GB" dirty="0" smtClean="0"/>
              <a:t>Value Chain Model</a:t>
            </a:r>
          </a:p>
          <a:p>
            <a:pPr lvl="2"/>
            <a:r>
              <a:rPr lang="en-GB" dirty="0" smtClean="0"/>
              <a:t>Helps identify Cost Structures &amp; Core Competences</a:t>
            </a:r>
          </a:p>
          <a:p>
            <a:pPr lvl="1"/>
            <a:r>
              <a:rPr lang="en-GB" dirty="0" smtClean="0"/>
              <a:t>Resource Analysis</a:t>
            </a:r>
          </a:p>
          <a:p>
            <a:pPr lvl="2"/>
            <a:r>
              <a:rPr lang="en-GB" dirty="0" smtClean="0"/>
              <a:t>VRIN</a:t>
            </a:r>
          </a:p>
          <a:p>
            <a:pPr lvl="1"/>
            <a:r>
              <a:rPr lang="en-GB" dirty="0" smtClean="0"/>
              <a:t>Core Competencies</a:t>
            </a:r>
          </a:p>
          <a:p>
            <a:pPr lvl="1"/>
            <a:endParaRPr lang="en-GB" dirty="0"/>
          </a:p>
        </p:txBody>
      </p:sp>
    </p:spTree>
    <p:extLst>
      <p:ext uri="{BB962C8B-B14F-4D97-AF65-F5344CB8AC3E}">
        <p14:creationId xmlns:p14="http://schemas.microsoft.com/office/powerpoint/2010/main" val="927738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08112"/>
          </a:xfrm>
        </p:spPr>
        <p:txBody>
          <a:bodyPr/>
          <a:lstStyle/>
          <a:p>
            <a:r>
              <a:rPr lang="en-GB" dirty="0" smtClean="0"/>
              <a:t>Demographics</a:t>
            </a:r>
            <a:endParaRPr lang="en-GB" dirty="0"/>
          </a:p>
        </p:txBody>
      </p:sp>
      <p:sp>
        <p:nvSpPr>
          <p:cNvPr id="3" name="Content Placeholder 2"/>
          <p:cNvSpPr>
            <a:spLocks noGrp="1"/>
          </p:cNvSpPr>
          <p:nvPr>
            <p:ph idx="1"/>
          </p:nvPr>
        </p:nvSpPr>
        <p:spPr>
          <a:xfrm>
            <a:off x="755576" y="1844824"/>
            <a:ext cx="8136904" cy="3886200"/>
          </a:xfrm>
        </p:spPr>
        <p:txBody>
          <a:bodyPr/>
          <a:lstStyle/>
          <a:p>
            <a:r>
              <a:rPr lang="en-GB" sz="2000" dirty="0"/>
              <a:t>Studies of a population based on factors such as age, race, sex, economic status, level of education, income level and employment, among others. Demographics are used by governments, </a:t>
            </a:r>
            <a:r>
              <a:rPr lang="en-GB" sz="2000" dirty="0" smtClean="0"/>
              <a:t>corporations, NGOs and businesses to </a:t>
            </a:r>
            <a:r>
              <a:rPr lang="en-GB" sz="2000" dirty="0"/>
              <a:t>learn more about a population's characteristics for many purposes, including policy development and economic market </a:t>
            </a:r>
            <a:r>
              <a:rPr lang="en-GB" sz="2000" dirty="0" smtClean="0"/>
              <a:t>research.</a:t>
            </a:r>
          </a:p>
          <a:p>
            <a:endParaRPr lang="en-GB" sz="600" dirty="0" smtClean="0"/>
          </a:p>
          <a:p>
            <a:r>
              <a:rPr lang="en-GB" sz="2000" dirty="0" smtClean="0"/>
              <a:t>Demographic </a:t>
            </a:r>
            <a:r>
              <a:rPr lang="en-GB" sz="2000" dirty="0"/>
              <a:t>trends are also important, as the size of different demographic groups will change over time as a result of economic, cultural and political </a:t>
            </a:r>
            <a:r>
              <a:rPr lang="en-GB" sz="2000" dirty="0" smtClean="0"/>
              <a:t>circumstances.</a:t>
            </a:r>
          </a:p>
          <a:p>
            <a:endParaRPr lang="en-GB" sz="600" dirty="0" smtClean="0"/>
          </a:p>
          <a:p>
            <a:r>
              <a:rPr lang="en-GB" sz="2000" dirty="0" smtClean="0"/>
              <a:t>Segmenting </a:t>
            </a:r>
            <a:r>
              <a:rPr lang="en-GB" sz="2000" dirty="0"/>
              <a:t>a population into demographics allows companies to assess the size of a potential market and also to see whether its products and services are reaching that company's most important consumers</a:t>
            </a:r>
            <a:r>
              <a:rPr lang="en-GB" sz="2000" dirty="0" smtClean="0"/>
              <a:t>.</a:t>
            </a:r>
            <a:endParaRPr lang="en-GB" sz="2000" dirty="0"/>
          </a:p>
        </p:txBody>
      </p:sp>
    </p:spTree>
    <p:extLst>
      <p:ext uri="{BB962C8B-B14F-4D97-AF65-F5344CB8AC3E}">
        <p14:creationId xmlns:p14="http://schemas.microsoft.com/office/powerpoint/2010/main" val="1986796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224136"/>
          </a:xfrm>
        </p:spPr>
        <p:txBody>
          <a:bodyPr/>
          <a:lstStyle/>
          <a:p>
            <a:r>
              <a:rPr lang="en-GB" dirty="0" smtClean="0"/>
              <a:t>Location Intelligence</a:t>
            </a:r>
            <a:endParaRPr lang="en-GB" dirty="0"/>
          </a:p>
        </p:txBody>
      </p:sp>
      <p:sp>
        <p:nvSpPr>
          <p:cNvPr id="3" name="Content Placeholder 2"/>
          <p:cNvSpPr>
            <a:spLocks noGrp="1"/>
          </p:cNvSpPr>
          <p:nvPr>
            <p:ph idx="1"/>
          </p:nvPr>
        </p:nvSpPr>
        <p:spPr>
          <a:xfrm>
            <a:off x="755576" y="1628800"/>
            <a:ext cx="7543800" cy="4390256"/>
          </a:xfrm>
        </p:spPr>
        <p:txBody>
          <a:bodyPr/>
          <a:lstStyle/>
          <a:p>
            <a:endParaRPr lang="en-GB" dirty="0"/>
          </a:p>
          <a:p>
            <a:r>
              <a:rPr lang="en-GB" dirty="0" smtClean="0"/>
              <a:t>Convergence of BI with Location Intelligence</a:t>
            </a:r>
          </a:p>
          <a:p>
            <a:r>
              <a:rPr lang="en-GB" dirty="0" smtClean="0"/>
              <a:t>80% of Business Data has a Location Component </a:t>
            </a:r>
          </a:p>
          <a:p>
            <a:r>
              <a:rPr lang="en-GB" dirty="0" smtClean="0"/>
              <a:t>Most </a:t>
            </a:r>
            <a:r>
              <a:rPr lang="en-GB" dirty="0"/>
              <a:t>businesses can benefit from utilising location in decision </a:t>
            </a:r>
            <a:r>
              <a:rPr lang="en-GB" dirty="0" smtClean="0"/>
              <a:t>making.</a:t>
            </a:r>
          </a:p>
          <a:p>
            <a:r>
              <a:rPr lang="en-GB" dirty="0" smtClean="0"/>
              <a:t>Organisations </a:t>
            </a:r>
            <a:r>
              <a:rPr lang="en-GB" dirty="0"/>
              <a:t>that:</a:t>
            </a:r>
          </a:p>
          <a:p>
            <a:pPr lvl="1"/>
            <a:r>
              <a:rPr lang="en-GB" dirty="0"/>
              <a:t>Market by Location</a:t>
            </a:r>
          </a:p>
          <a:p>
            <a:pPr lvl="1"/>
            <a:r>
              <a:rPr lang="en-GB" dirty="0"/>
              <a:t>Plan by Location</a:t>
            </a:r>
          </a:p>
          <a:p>
            <a:pPr lvl="1"/>
            <a:r>
              <a:rPr lang="en-GB" dirty="0"/>
              <a:t>Assign Assets by Location</a:t>
            </a:r>
          </a:p>
          <a:p>
            <a:pPr lvl="1"/>
            <a:r>
              <a:rPr lang="en-GB" dirty="0"/>
              <a:t>Track Resources by Location</a:t>
            </a:r>
          </a:p>
          <a:p>
            <a:pPr lvl="1"/>
            <a:r>
              <a:rPr lang="en-GB" dirty="0"/>
              <a:t>Manage Services by Location</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3268117"/>
            <a:ext cx="3747104" cy="317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9021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80120"/>
          </a:xfrm>
        </p:spPr>
        <p:txBody>
          <a:bodyPr/>
          <a:lstStyle/>
          <a:p>
            <a:r>
              <a:rPr lang="en-GB" dirty="0" smtClean="0"/>
              <a:t>Location Intelligence</a:t>
            </a:r>
            <a:endParaRPr lang="en-GB" dirty="0"/>
          </a:p>
        </p:txBody>
      </p:sp>
      <p:sp>
        <p:nvSpPr>
          <p:cNvPr id="3" name="Content Placeholder 2"/>
          <p:cNvSpPr>
            <a:spLocks noGrp="1"/>
          </p:cNvSpPr>
          <p:nvPr>
            <p:ph idx="1"/>
          </p:nvPr>
        </p:nvSpPr>
        <p:spPr>
          <a:xfrm>
            <a:off x="755576" y="2708920"/>
            <a:ext cx="7543800" cy="3310136"/>
          </a:xfrm>
        </p:spPr>
        <p:txBody>
          <a:bodyPr/>
          <a:lstStyle/>
          <a:p>
            <a:r>
              <a:rPr lang="en-GB" dirty="0" smtClean="0"/>
              <a:t>Location Prospecting</a:t>
            </a:r>
          </a:p>
          <a:p>
            <a:pPr lvl="1"/>
            <a:r>
              <a:rPr lang="en-GB" dirty="0" smtClean="0"/>
              <a:t>Identifying MORE CUSTOMERS similar to your best customer profile means potential increase in profits</a:t>
            </a:r>
          </a:p>
          <a:p>
            <a:pPr lvl="1"/>
            <a:r>
              <a:rPr lang="en-GB" dirty="0" smtClean="0"/>
              <a:t>Competitive Market Analysis</a:t>
            </a:r>
          </a:p>
          <a:p>
            <a:pPr lvl="1"/>
            <a:r>
              <a:rPr lang="en-GB" dirty="0" smtClean="0"/>
              <a:t>Precise Target Marketing</a:t>
            </a:r>
          </a:p>
          <a:p>
            <a:pPr lvl="2"/>
            <a:r>
              <a:rPr lang="en-GB" dirty="0" smtClean="0"/>
              <a:t>Combine customer data with demographic data (e.g. Census data) and free public datasets.</a:t>
            </a:r>
          </a:p>
          <a:p>
            <a:pPr lvl="2"/>
            <a:r>
              <a:rPr lang="en-GB" dirty="0" smtClean="0"/>
              <a:t>Adds Value to existing data. </a:t>
            </a:r>
          </a:p>
          <a:p>
            <a:pPr lvl="1"/>
            <a:endParaRPr lang="en-GB" dirty="0"/>
          </a:p>
          <a:p>
            <a:pPr lvl="1"/>
            <a:endParaRPr lang="en-GB" dirty="0" smtClean="0"/>
          </a:p>
          <a:p>
            <a:pPr lvl="1"/>
            <a:endParaRPr lang="en-GB" dirty="0"/>
          </a:p>
          <a:p>
            <a:pPr lvl="1"/>
            <a:endParaRPr lang="en-GB" dirty="0" smtClean="0"/>
          </a:p>
          <a:p>
            <a:pPr lvl="1"/>
            <a:endParaRPr lang="en-GB"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5507" y="4567715"/>
            <a:ext cx="2498493" cy="229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16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936104"/>
          </a:xfrm>
        </p:spPr>
        <p:txBody>
          <a:bodyPr/>
          <a:lstStyle/>
          <a:p>
            <a:r>
              <a:rPr lang="en-GB" sz="3200" dirty="0" smtClean="0"/>
              <a:t>Hypothetical Example: Amazon </a:t>
            </a:r>
            <a:endParaRPr lang="en-GB" sz="3200" dirty="0"/>
          </a:p>
        </p:txBody>
      </p:sp>
      <p:sp>
        <p:nvSpPr>
          <p:cNvPr id="3" name="Content Placeholder 2"/>
          <p:cNvSpPr>
            <a:spLocks noGrp="1"/>
          </p:cNvSpPr>
          <p:nvPr>
            <p:ph idx="1"/>
          </p:nvPr>
        </p:nvSpPr>
        <p:spPr>
          <a:xfrm>
            <a:off x="539552" y="2132856"/>
            <a:ext cx="4104456" cy="3886200"/>
          </a:xfrm>
        </p:spPr>
        <p:txBody>
          <a:bodyPr/>
          <a:lstStyle/>
          <a:p>
            <a:r>
              <a:rPr lang="en-GB" sz="1800" dirty="0" smtClean="0"/>
              <a:t>Customer 1 (CF37 1DL)</a:t>
            </a:r>
          </a:p>
          <a:p>
            <a:r>
              <a:rPr lang="en-GB" sz="1800" dirty="0" smtClean="0"/>
              <a:t>Postcode = Ward </a:t>
            </a:r>
            <a:r>
              <a:rPr lang="en-GB" sz="1800" dirty="0" err="1" smtClean="0"/>
              <a:t>Treforest</a:t>
            </a:r>
            <a:endParaRPr lang="en-GB" sz="1800" dirty="0" smtClean="0"/>
          </a:p>
          <a:p>
            <a:r>
              <a:rPr lang="en-GB" sz="1800" dirty="0" smtClean="0"/>
              <a:t>Census &amp; Other Data</a:t>
            </a:r>
          </a:p>
          <a:p>
            <a:pPr lvl="1"/>
            <a:r>
              <a:rPr lang="en-GB" sz="1200" dirty="0" smtClean="0"/>
              <a:t>Unemployment=10%, Students=25%, OAPs=15%, Children=10%, Car Owners=20%,</a:t>
            </a:r>
          </a:p>
          <a:p>
            <a:pPr lvl="1"/>
            <a:r>
              <a:rPr lang="en-GB" sz="1200" dirty="0" smtClean="0"/>
              <a:t>Crime Data, Deprivation Data, Schools Data, House Price Data, etc.</a:t>
            </a:r>
          </a:p>
          <a:p>
            <a:r>
              <a:rPr lang="en-GB" sz="1800" dirty="0" smtClean="0"/>
              <a:t>Targeted Products</a:t>
            </a:r>
          </a:p>
          <a:p>
            <a:pPr lvl="1"/>
            <a:r>
              <a:rPr lang="en-GB" sz="1200" dirty="0" smtClean="0"/>
              <a:t>Game: </a:t>
            </a:r>
            <a:r>
              <a:rPr lang="en-GB" sz="1200" dirty="0" smtClean="0"/>
              <a:t>FIFA 20</a:t>
            </a:r>
            <a:endParaRPr lang="en-GB" sz="1200" dirty="0" smtClean="0"/>
          </a:p>
          <a:p>
            <a:pPr lvl="1"/>
            <a:r>
              <a:rPr lang="en-GB" sz="1200" dirty="0" smtClean="0"/>
              <a:t>Music: Justin Timberlake or </a:t>
            </a:r>
            <a:r>
              <a:rPr lang="en-GB" sz="1200" dirty="0" err="1" smtClean="0"/>
              <a:t>Bieber</a:t>
            </a:r>
            <a:r>
              <a:rPr lang="en-GB" sz="1200" dirty="0" smtClean="0"/>
              <a:t> / </a:t>
            </a:r>
            <a:r>
              <a:rPr lang="en-GB" sz="1000" dirty="0" smtClean="0"/>
              <a:t>MP3 Download</a:t>
            </a:r>
          </a:p>
          <a:p>
            <a:pPr lvl="1"/>
            <a:r>
              <a:rPr lang="en-GB" sz="1200" dirty="0" smtClean="0"/>
              <a:t>Book: James Patterson “Hope to Die”</a:t>
            </a:r>
          </a:p>
          <a:p>
            <a:pPr lvl="1"/>
            <a:r>
              <a:rPr lang="en-GB" sz="1200" dirty="0" smtClean="0"/>
              <a:t>Electronics: Amazon Fire TV</a:t>
            </a:r>
          </a:p>
          <a:p>
            <a:pPr lvl="1"/>
            <a:r>
              <a:rPr lang="en-GB" sz="1200" dirty="0" smtClean="0"/>
              <a:t>Home Appliances: Tin Opener</a:t>
            </a:r>
          </a:p>
          <a:p>
            <a:pPr lvl="1"/>
            <a:r>
              <a:rPr lang="en-GB" sz="1200" dirty="0" smtClean="0"/>
              <a:t>Clothes: Kappa Tracksuit</a:t>
            </a:r>
          </a:p>
          <a:p>
            <a:pPr lvl="1"/>
            <a:r>
              <a:rPr lang="en-GB" sz="1200" dirty="0" smtClean="0"/>
              <a:t>Toy: Disney Frozen Sing-A-Long Elsa</a:t>
            </a:r>
          </a:p>
          <a:p>
            <a:pPr lvl="1"/>
            <a:endParaRPr lang="en-GB" sz="1600" dirty="0" smtClean="0"/>
          </a:p>
          <a:p>
            <a:pPr lvl="1"/>
            <a:endParaRPr lang="en-GB" sz="1200" dirty="0"/>
          </a:p>
        </p:txBody>
      </p:sp>
      <p:sp>
        <p:nvSpPr>
          <p:cNvPr id="4" name="Content Placeholder 2"/>
          <p:cNvSpPr txBox="1">
            <a:spLocks/>
          </p:cNvSpPr>
          <p:nvPr/>
        </p:nvSpPr>
        <p:spPr bwMode="auto">
          <a:xfrm>
            <a:off x="4572000" y="2135088"/>
            <a:ext cx="4392488" cy="3886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GB" sz="1800" dirty="0" smtClean="0"/>
              <a:t>Customer 2 (CF15 8BN)</a:t>
            </a:r>
          </a:p>
          <a:p>
            <a:r>
              <a:rPr lang="en-GB" sz="1800" dirty="0" smtClean="0"/>
              <a:t>Postcode = Ward </a:t>
            </a:r>
            <a:r>
              <a:rPr lang="en-GB" sz="1800" dirty="0" err="1" smtClean="0"/>
              <a:t>Radyr</a:t>
            </a:r>
            <a:endParaRPr lang="en-GB" sz="1800" dirty="0" smtClean="0"/>
          </a:p>
          <a:p>
            <a:r>
              <a:rPr lang="en-GB" sz="1800" dirty="0" smtClean="0"/>
              <a:t>Census &amp; Other Data</a:t>
            </a:r>
          </a:p>
          <a:p>
            <a:pPr lvl="1"/>
            <a:r>
              <a:rPr lang="en-GB" sz="1200" dirty="0" smtClean="0"/>
              <a:t>Unemployment=5%, Students=5%, OAPs=25%, Children=15%, Car Owners=50%</a:t>
            </a:r>
          </a:p>
          <a:p>
            <a:pPr lvl="1"/>
            <a:r>
              <a:rPr lang="en-GB" sz="1200" dirty="0" smtClean="0"/>
              <a:t>Crime Data, Deprivation Data, Schools Data, House Price Data, etc.</a:t>
            </a:r>
          </a:p>
          <a:p>
            <a:r>
              <a:rPr lang="en-GB" sz="1800" dirty="0" smtClean="0"/>
              <a:t>Targeted Products</a:t>
            </a:r>
          </a:p>
          <a:p>
            <a:pPr lvl="1"/>
            <a:r>
              <a:rPr lang="en-GB" sz="1200" dirty="0" smtClean="0"/>
              <a:t>Game: Deluxe Chess</a:t>
            </a:r>
          </a:p>
          <a:p>
            <a:pPr lvl="1"/>
            <a:r>
              <a:rPr lang="en-GB" sz="1200" dirty="0" smtClean="0"/>
              <a:t>Music: Andrea Bocelli “Cinema” / CD</a:t>
            </a:r>
          </a:p>
          <a:p>
            <a:pPr lvl="1"/>
            <a:r>
              <a:rPr lang="en-GB" sz="1200" dirty="0" smtClean="0"/>
              <a:t>Book: Simply Nigella “Feel Good Food”</a:t>
            </a:r>
          </a:p>
          <a:p>
            <a:pPr lvl="1"/>
            <a:r>
              <a:rPr lang="en-GB" sz="1200" dirty="0" smtClean="0"/>
              <a:t>Electronics</a:t>
            </a:r>
            <a:r>
              <a:rPr lang="en-GB" sz="1200" dirty="0"/>
              <a:t>: LG </a:t>
            </a:r>
            <a:r>
              <a:rPr lang="en-GB" sz="1200" dirty="0" smtClean="0"/>
              <a:t>Smart </a:t>
            </a:r>
            <a:r>
              <a:rPr lang="en-GB" sz="1200" dirty="0"/>
              <a:t>4K UHD 98 Inch </a:t>
            </a:r>
            <a:r>
              <a:rPr lang="en-GB" sz="1200" dirty="0" smtClean="0"/>
              <a:t>TV</a:t>
            </a:r>
          </a:p>
          <a:p>
            <a:pPr lvl="1"/>
            <a:r>
              <a:rPr lang="en-GB" sz="1200" dirty="0" smtClean="0"/>
              <a:t>Home Appliances: </a:t>
            </a:r>
            <a:r>
              <a:rPr lang="en-GB" sz="1200" dirty="0" err="1"/>
              <a:t>Robomow</a:t>
            </a:r>
            <a:r>
              <a:rPr lang="en-GB" sz="1200" dirty="0"/>
              <a:t> (Robotic) Lawnmower</a:t>
            </a:r>
          </a:p>
          <a:p>
            <a:pPr lvl="1"/>
            <a:r>
              <a:rPr lang="en-GB" sz="1200" dirty="0" smtClean="0"/>
              <a:t>Clothes: Armani Suit</a:t>
            </a:r>
          </a:p>
          <a:p>
            <a:pPr lvl="1"/>
            <a:r>
              <a:rPr lang="en-GB" sz="1200" dirty="0" smtClean="0"/>
              <a:t>Toy: DJI Phantom 4 Professional (Drone)</a:t>
            </a:r>
          </a:p>
          <a:p>
            <a:pPr lvl="1"/>
            <a:endParaRPr lang="en-GB" sz="1600" dirty="0" smtClean="0"/>
          </a:p>
          <a:p>
            <a:pPr lvl="1"/>
            <a:endParaRPr lang="en-GB" sz="1200" dirty="0"/>
          </a:p>
        </p:txBody>
      </p:sp>
      <p:sp>
        <p:nvSpPr>
          <p:cNvPr id="5" name="TextBox 4"/>
          <p:cNvSpPr txBox="1"/>
          <p:nvPr/>
        </p:nvSpPr>
        <p:spPr>
          <a:xfrm>
            <a:off x="3131840" y="5589240"/>
            <a:ext cx="2903359" cy="646331"/>
          </a:xfrm>
          <a:prstGeom prst="rect">
            <a:avLst/>
          </a:prstGeom>
          <a:noFill/>
        </p:spPr>
        <p:txBody>
          <a:bodyPr wrap="none" rtlCol="0">
            <a:spAutoFit/>
          </a:bodyPr>
          <a:lstStyle/>
          <a:p>
            <a:r>
              <a:rPr lang="en-GB" sz="3600" dirty="0" smtClean="0">
                <a:solidFill>
                  <a:srgbClr val="C00000"/>
                </a:solidFill>
                <a:effectLst>
                  <a:outerShdw blurRad="38100" dist="38100" dir="2700000" algn="tl">
                    <a:srgbClr val="000000">
                      <a:alpha val="43137"/>
                    </a:srgbClr>
                  </a:outerShdw>
                </a:effectLst>
              </a:rPr>
              <a:t>Stereotyping!</a:t>
            </a:r>
            <a:endParaRPr lang="en-GB" sz="36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287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0" y="-27384"/>
            <a:ext cx="4968552" cy="2480129"/>
          </a:xfrm>
          <a:prstGeom prst="rect">
            <a:avLst/>
          </a:prstGeom>
          <a:noFill/>
          <a:ln w="9525">
            <a:noFill/>
            <a:miter lim="800000"/>
            <a:headEnd/>
            <a:tailEnd/>
          </a:ln>
        </p:spPr>
      </p:pic>
      <p:sp>
        <p:nvSpPr>
          <p:cNvPr id="3" name="Title 1"/>
          <p:cNvSpPr txBox="1">
            <a:spLocks/>
          </p:cNvSpPr>
          <p:nvPr/>
        </p:nvSpPr>
        <p:spPr>
          <a:xfrm>
            <a:off x="4932040" y="548680"/>
            <a:ext cx="4218484" cy="115212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3200" b="0" i="0" u="none" strike="noStrike" kern="1200" cap="none" spc="0" normalizeH="0" baseline="0" noProof="0" dirty="0" smtClean="0">
                <a:ln>
                  <a:noFill/>
                </a:ln>
                <a:solidFill>
                  <a:srgbClr val="262626"/>
                </a:solidFill>
                <a:effectLst/>
                <a:uLnTx/>
                <a:uFillTx/>
                <a:latin typeface="+mj-lt"/>
                <a:ea typeface="+mj-ea"/>
                <a:cs typeface="+mj-cs"/>
              </a:rPr>
              <a:t>Actual Example: eBay</a:t>
            </a:r>
            <a:br>
              <a:rPr kumimoji="0" lang="en-GB" sz="3200" b="0" i="0" u="none" strike="noStrike" kern="1200" cap="none" spc="0" normalizeH="0" baseline="0" noProof="0" dirty="0" smtClean="0">
                <a:ln>
                  <a:noFill/>
                </a:ln>
                <a:solidFill>
                  <a:srgbClr val="262626"/>
                </a:solidFill>
                <a:effectLst/>
                <a:uLnTx/>
                <a:uFillTx/>
                <a:latin typeface="+mj-lt"/>
                <a:ea typeface="+mj-ea"/>
                <a:cs typeface="+mj-cs"/>
              </a:rPr>
            </a:br>
            <a:r>
              <a:rPr kumimoji="0" lang="en-GB" sz="3200" b="0" i="0" u="none" strike="noStrike" kern="1200" cap="none" spc="0" normalizeH="0" baseline="0" noProof="0" dirty="0" smtClean="0">
                <a:ln>
                  <a:noFill/>
                </a:ln>
                <a:solidFill>
                  <a:srgbClr val="262626"/>
                </a:solidFill>
                <a:effectLst/>
                <a:uLnTx/>
                <a:uFillTx/>
                <a:latin typeface="+mj-lt"/>
                <a:ea typeface="+mj-ea"/>
                <a:cs typeface="+mj-cs"/>
              </a:rPr>
              <a:t/>
            </a:r>
            <a:br>
              <a:rPr kumimoji="0" lang="en-GB" sz="3200" b="0" i="0" u="none" strike="noStrike" kern="1200" cap="none" spc="0" normalizeH="0" baseline="0" noProof="0" dirty="0" smtClean="0">
                <a:ln>
                  <a:noFill/>
                </a:ln>
                <a:solidFill>
                  <a:srgbClr val="262626"/>
                </a:solidFill>
                <a:effectLst/>
                <a:uLnTx/>
                <a:uFillTx/>
                <a:latin typeface="+mj-lt"/>
                <a:ea typeface="+mj-ea"/>
                <a:cs typeface="+mj-cs"/>
              </a:rPr>
            </a:br>
            <a:r>
              <a:rPr kumimoji="0" lang="en-GB" sz="1800" b="0" i="0" u="none" strike="noStrike" kern="1200" cap="none" spc="0" normalizeH="0" baseline="0" noProof="0" dirty="0" smtClean="0">
                <a:ln>
                  <a:noFill/>
                </a:ln>
                <a:solidFill>
                  <a:srgbClr val="262626"/>
                </a:solidFill>
                <a:effectLst/>
                <a:uLnTx/>
                <a:uFillTx/>
                <a:latin typeface="+mj-lt"/>
                <a:ea typeface="+mj-ea"/>
                <a:cs typeface="+mj-cs"/>
              </a:rPr>
              <a:t>Customer Kidner (CF38)</a:t>
            </a:r>
            <a:br>
              <a:rPr kumimoji="0" lang="en-GB" sz="1800" b="0" i="0" u="none" strike="noStrike" kern="1200" cap="none" spc="0" normalizeH="0" baseline="0" noProof="0" dirty="0" smtClean="0">
                <a:ln>
                  <a:noFill/>
                </a:ln>
                <a:solidFill>
                  <a:srgbClr val="262626"/>
                </a:solidFill>
                <a:effectLst/>
                <a:uLnTx/>
                <a:uFillTx/>
                <a:latin typeface="+mj-lt"/>
                <a:ea typeface="+mj-ea"/>
                <a:cs typeface="+mj-cs"/>
              </a:rPr>
            </a:br>
            <a:r>
              <a:rPr kumimoji="0" lang="en-GB" sz="1800" b="0" i="0" u="none" strike="noStrike" kern="1200" cap="none" spc="0" normalizeH="0" baseline="0" noProof="0" dirty="0" smtClean="0">
                <a:ln>
                  <a:noFill/>
                </a:ln>
                <a:solidFill>
                  <a:srgbClr val="262626"/>
                </a:solidFill>
                <a:effectLst/>
                <a:uLnTx/>
                <a:uFillTx/>
                <a:latin typeface="+mj-lt"/>
                <a:ea typeface="+mj-ea"/>
                <a:cs typeface="+mj-cs"/>
              </a:rPr>
              <a:t>Postcode = Ward </a:t>
            </a:r>
            <a:r>
              <a:rPr kumimoji="0" lang="en-GB" sz="1800" b="0" i="0" u="none" strike="noStrike" kern="1200" cap="none" spc="0" normalizeH="0" baseline="0" noProof="0" dirty="0" err="1" smtClean="0">
                <a:ln>
                  <a:noFill/>
                </a:ln>
                <a:solidFill>
                  <a:srgbClr val="262626"/>
                </a:solidFill>
                <a:effectLst/>
                <a:uLnTx/>
                <a:uFillTx/>
                <a:latin typeface="+mj-lt"/>
                <a:ea typeface="+mj-ea"/>
                <a:cs typeface="+mj-cs"/>
              </a:rPr>
              <a:t>Beddau</a:t>
            </a:r>
            <a:r>
              <a:rPr kumimoji="0" lang="en-GB" sz="3200" b="0" i="0" u="none" strike="noStrike" kern="1200" cap="none" spc="0" normalizeH="0" baseline="0" noProof="0" dirty="0" smtClean="0">
                <a:ln>
                  <a:noFill/>
                </a:ln>
                <a:solidFill>
                  <a:srgbClr val="262626"/>
                </a:solidFill>
                <a:effectLst/>
                <a:uLnTx/>
                <a:uFillTx/>
                <a:latin typeface="+mj-lt"/>
                <a:ea typeface="+mj-ea"/>
                <a:cs typeface="+mj-cs"/>
              </a:rPr>
              <a:t/>
            </a:r>
            <a:br>
              <a:rPr kumimoji="0" lang="en-GB" sz="3200" b="0" i="0" u="none" strike="noStrike" kern="1200" cap="none" spc="0" normalizeH="0" baseline="0" noProof="0" dirty="0" smtClean="0">
                <a:ln>
                  <a:noFill/>
                </a:ln>
                <a:solidFill>
                  <a:srgbClr val="262626"/>
                </a:solidFill>
                <a:effectLst/>
                <a:uLnTx/>
                <a:uFillTx/>
                <a:latin typeface="+mj-lt"/>
                <a:ea typeface="+mj-ea"/>
                <a:cs typeface="+mj-cs"/>
              </a:rPr>
            </a:br>
            <a:r>
              <a:rPr kumimoji="0" lang="en-GB" sz="3200" b="0" i="0" u="none" strike="noStrike" kern="1200" cap="none" spc="0" normalizeH="0" baseline="0" noProof="0" dirty="0" smtClean="0">
                <a:ln>
                  <a:noFill/>
                </a:ln>
                <a:solidFill>
                  <a:srgbClr val="262626"/>
                </a:solidFill>
                <a:effectLst/>
                <a:uLnTx/>
                <a:uFillTx/>
                <a:latin typeface="+mj-lt"/>
                <a:ea typeface="+mj-ea"/>
                <a:cs typeface="+mj-cs"/>
              </a:rPr>
              <a:t> </a:t>
            </a:r>
            <a:endParaRPr kumimoji="0" lang="en-GB" sz="3200" b="0" i="0" u="none" strike="noStrike" kern="1200" cap="none" spc="0" normalizeH="0" baseline="0" noProof="0" dirty="0">
              <a:ln>
                <a:noFill/>
              </a:ln>
              <a:solidFill>
                <a:srgbClr val="262626"/>
              </a:solidFill>
              <a:effectLst/>
              <a:uLnTx/>
              <a:uFillTx/>
              <a:latin typeface="+mj-lt"/>
              <a:ea typeface="+mj-ea"/>
              <a:cs typeface="+mj-cs"/>
            </a:endParaRPr>
          </a:p>
        </p:txBody>
      </p:sp>
      <p:grpSp>
        <p:nvGrpSpPr>
          <p:cNvPr id="7" name="Group 6"/>
          <p:cNvGrpSpPr/>
          <p:nvPr/>
        </p:nvGrpSpPr>
        <p:grpSpPr>
          <a:xfrm>
            <a:off x="251520" y="2204864"/>
            <a:ext cx="8784976" cy="4653136"/>
            <a:chOff x="251520" y="2204864"/>
            <a:chExt cx="8784976" cy="4653136"/>
          </a:xfrm>
        </p:grpSpPr>
        <p:pic>
          <p:nvPicPr>
            <p:cNvPr id="34819" name="Picture 3"/>
            <p:cNvPicPr>
              <a:picLocks noChangeAspect="1" noChangeArrowheads="1"/>
            </p:cNvPicPr>
            <p:nvPr/>
          </p:nvPicPr>
          <p:blipFill>
            <a:blip r:embed="rId3" cstate="print"/>
            <a:srcRect/>
            <a:stretch>
              <a:fillRect/>
            </a:stretch>
          </p:blipFill>
          <p:spPr bwMode="auto">
            <a:xfrm>
              <a:off x="251520" y="2204864"/>
              <a:ext cx="4323445" cy="4653136"/>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4716016" y="2204864"/>
              <a:ext cx="4320480" cy="2235248"/>
            </a:xfrm>
            <a:prstGeom prst="rect">
              <a:avLst/>
            </a:prstGeom>
            <a:noFill/>
            <a:ln w="9525">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4716016" y="4633892"/>
              <a:ext cx="4320480" cy="2224108"/>
            </a:xfrm>
            <a:prstGeom prst="rect">
              <a:avLst/>
            </a:prstGeom>
            <a:noFill/>
            <a:ln w="9525">
              <a:noFill/>
              <a:miter lim="800000"/>
              <a:headEnd/>
              <a:tailEnd/>
            </a:ln>
          </p:spPr>
        </p:pic>
      </p:grpSp>
      <p:pic>
        <p:nvPicPr>
          <p:cNvPr id="34822" name="Picture 6"/>
          <p:cNvPicPr>
            <a:picLocks noChangeAspect="1" noChangeArrowheads="1"/>
          </p:cNvPicPr>
          <p:nvPr/>
        </p:nvPicPr>
        <p:blipFill>
          <a:blip r:embed="rId6" cstate="print"/>
          <a:srcRect/>
          <a:stretch>
            <a:fillRect/>
          </a:stretch>
        </p:blipFill>
        <p:spPr bwMode="auto">
          <a:xfrm>
            <a:off x="467544" y="260648"/>
            <a:ext cx="4105275" cy="1828800"/>
          </a:xfrm>
          <a:prstGeom prst="rect">
            <a:avLst/>
          </a:prstGeom>
          <a:noFill/>
          <a:ln w="9525">
            <a:noFill/>
            <a:miter lim="800000"/>
            <a:headEnd/>
            <a:tailEnd/>
          </a:ln>
        </p:spPr>
      </p:pic>
      <p:pic>
        <p:nvPicPr>
          <p:cNvPr id="9" name="Picture 4"/>
          <p:cNvPicPr>
            <a:picLocks noChangeAspect="1" noChangeArrowheads="1"/>
          </p:cNvPicPr>
          <p:nvPr/>
        </p:nvPicPr>
        <p:blipFill>
          <a:blip r:embed="rId7" cstate="print"/>
          <a:srcRect/>
          <a:stretch>
            <a:fillRect/>
          </a:stretch>
        </p:blipFill>
        <p:spPr bwMode="auto">
          <a:xfrm>
            <a:off x="7609780" y="1124744"/>
            <a:ext cx="1534220" cy="9193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22"/>
                                        </p:tgtEl>
                                        <p:attrNameLst>
                                          <p:attrName>style.visibility</p:attrName>
                                        </p:attrNameLst>
                                      </p:cBhvr>
                                      <p:to>
                                        <p:strVal val="visible"/>
                                      </p:to>
                                    </p:set>
                                    <p:animEffect transition="in" filter="fade">
                                      <p:cBhvr>
                                        <p:cTn id="12" dur="2000"/>
                                        <p:tgtEl>
                                          <p:spTgt spid="348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359543"/>
            <a:ext cx="8316416" cy="549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755576" y="476672"/>
            <a:ext cx="6781800" cy="88287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5400" kern="1200">
                <a:solidFill>
                  <a:srgbClr val="262626"/>
                </a:solidFill>
                <a:latin typeface="+mj-lt"/>
                <a:ea typeface="+mj-ea"/>
                <a:cs typeface="+mj-cs"/>
              </a:defRPr>
            </a:lvl1pPr>
            <a:lvl2pPr algn="l" rtl="0" eaLnBrk="0" fontAlgn="base" hangingPunct="0">
              <a:spcBef>
                <a:spcPct val="0"/>
              </a:spcBef>
              <a:spcAft>
                <a:spcPct val="0"/>
              </a:spcAft>
              <a:defRPr sz="5400">
                <a:solidFill>
                  <a:srgbClr val="262626"/>
                </a:solidFill>
                <a:latin typeface="Arial" pitchFamily="34" charset="0"/>
              </a:defRPr>
            </a:lvl2pPr>
            <a:lvl3pPr algn="l" rtl="0" eaLnBrk="0" fontAlgn="base" hangingPunct="0">
              <a:spcBef>
                <a:spcPct val="0"/>
              </a:spcBef>
              <a:spcAft>
                <a:spcPct val="0"/>
              </a:spcAft>
              <a:defRPr sz="5400">
                <a:solidFill>
                  <a:srgbClr val="262626"/>
                </a:solidFill>
                <a:latin typeface="Arial" pitchFamily="34" charset="0"/>
              </a:defRPr>
            </a:lvl3pPr>
            <a:lvl4pPr algn="l" rtl="0" eaLnBrk="0" fontAlgn="base" hangingPunct="0">
              <a:spcBef>
                <a:spcPct val="0"/>
              </a:spcBef>
              <a:spcAft>
                <a:spcPct val="0"/>
              </a:spcAft>
              <a:defRPr sz="5400">
                <a:solidFill>
                  <a:srgbClr val="262626"/>
                </a:solidFill>
                <a:latin typeface="Arial" pitchFamily="34" charset="0"/>
              </a:defRPr>
            </a:lvl4pPr>
            <a:lvl5pPr algn="l" rtl="0" eaLnBrk="0" fontAlgn="base" hangingPunct="0">
              <a:spcBef>
                <a:spcPct val="0"/>
              </a:spcBef>
              <a:spcAft>
                <a:spcPct val="0"/>
              </a:spcAft>
              <a:defRPr sz="5400">
                <a:solidFill>
                  <a:srgbClr val="262626"/>
                </a:solidFill>
                <a:latin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t>Location Intelligence</a:t>
            </a:r>
            <a:endParaRPr lang="en-GB" dirty="0"/>
          </a:p>
        </p:txBody>
      </p:sp>
    </p:spTree>
    <p:extLst>
      <p:ext uri="{BB962C8B-B14F-4D97-AF65-F5344CB8AC3E}">
        <p14:creationId xmlns:p14="http://schemas.microsoft.com/office/powerpoint/2010/main" val="1231634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152128"/>
          </a:xfrm>
        </p:spPr>
        <p:txBody>
          <a:bodyPr/>
          <a:lstStyle/>
          <a:p>
            <a:r>
              <a:rPr lang="en-GB" sz="3600" b="1" dirty="0" smtClean="0"/>
              <a:t>Locational Intelligence:</a:t>
            </a:r>
            <a:br>
              <a:rPr lang="en-GB" sz="3600" b="1" dirty="0" smtClean="0"/>
            </a:br>
            <a:r>
              <a:rPr lang="en-GB" sz="3600" b="1" dirty="0" smtClean="0"/>
              <a:t>Geographic Visualisation</a:t>
            </a:r>
            <a:endParaRPr lang="en-GB" sz="3600" b="1"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696" y="2093661"/>
            <a:ext cx="3479800" cy="363696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p:cNvSpPr>
            <a:spLocks noChangeArrowheads="1"/>
          </p:cNvSpPr>
          <p:nvPr/>
        </p:nvSpPr>
        <p:spPr bwMode="auto">
          <a:xfrm rot="5400000">
            <a:off x="2207146" y="3259429"/>
            <a:ext cx="685800" cy="1943100"/>
          </a:xfrm>
          <a:prstGeom prst="wedgeRoundRectCallout">
            <a:avLst>
              <a:gd name="adj1" fmla="val -97310"/>
              <a:gd name="adj2" fmla="val -127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algn="ctr"/>
            <a:r>
              <a:rPr lang="en-US" altLang="en-US" sz="1200" i="1" dirty="0"/>
              <a:t>Where are my customers in relation to my outlets? </a:t>
            </a: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2779461"/>
            <a:ext cx="4572000" cy="328771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7"/>
          <p:cNvSpPr>
            <a:spLocks noChangeArrowheads="1"/>
          </p:cNvSpPr>
          <p:nvPr/>
        </p:nvSpPr>
        <p:spPr bwMode="auto">
          <a:xfrm>
            <a:off x="4238979" y="2322261"/>
            <a:ext cx="3914775" cy="914400"/>
          </a:xfrm>
          <a:prstGeom prst="wedgeEllipseCallout">
            <a:avLst>
              <a:gd name="adj1" fmla="val 333"/>
              <a:gd name="adj2" fmla="val 11145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altLang="en-US" sz="1100" b="1" dirty="0"/>
              <a:t>Where am I selling well  ?</a:t>
            </a:r>
          </a:p>
          <a:p>
            <a:pPr algn="ctr"/>
            <a:r>
              <a:rPr lang="en-GB" altLang="en-US" sz="1100" b="1" dirty="0"/>
              <a:t>Where am I losing customers ?</a:t>
            </a:r>
          </a:p>
          <a:p>
            <a:pPr algn="ctr"/>
            <a:r>
              <a:rPr lang="en-GB" altLang="en-US" sz="1100" b="1" dirty="0"/>
              <a:t>Where are we at risk ?</a:t>
            </a:r>
          </a:p>
          <a:p>
            <a:pPr algn="ctr"/>
            <a:r>
              <a:rPr lang="en-GB" altLang="en-US" sz="1100" b="1" dirty="0"/>
              <a:t>How are we performing ?</a:t>
            </a:r>
            <a:r>
              <a:rPr lang="en-GB" altLang="en-US" sz="1100" dirty="0"/>
              <a:t>  </a:t>
            </a:r>
            <a:endParaRPr lang="en-US" altLang="en-US" sz="1100" dirty="0"/>
          </a:p>
        </p:txBody>
      </p:sp>
    </p:spTree>
    <p:extLst>
      <p:ext uri="{BB962C8B-B14F-4D97-AF65-F5344CB8AC3E}">
        <p14:creationId xmlns:p14="http://schemas.microsoft.com/office/powerpoint/2010/main" val="2290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92" y="692696"/>
            <a:ext cx="9120808" cy="5865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192" y="692696"/>
            <a:ext cx="4331570" cy="1384995"/>
          </a:xfrm>
          <a:prstGeom prst="rect">
            <a:avLst/>
          </a:prstGeom>
          <a:noFill/>
        </p:spPr>
        <p:txBody>
          <a:bodyPr wrap="none" rtlCol="0">
            <a:spAutoFit/>
          </a:bodyPr>
          <a:lstStyle/>
          <a:p>
            <a:r>
              <a:rPr lang="en-GB" sz="2800" b="1" dirty="0" smtClean="0"/>
              <a:t>Visualise Demographic, </a:t>
            </a:r>
          </a:p>
          <a:p>
            <a:r>
              <a:rPr lang="en-GB" sz="2800" b="1" dirty="0" smtClean="0"/>
              <a:t>Customer and </a:t>
            </a:r>
          </a:p>
          <a:p>
            <a:r>
              <a:rPr lang="en-GB" sz="2800" b="1" dirty="0" smtClean="0"/>
              <a:t>Business Data</a:t>
            </a:r>
            <a:endParaRPr lang="en-GB" sz="2800" b="1" dirty="0"/>
          </a:p>
        </p:txBody>
      </p:sp>
    </p:spTree>
    <p:extLst>
      <p:ext uri="{BB962C8B-B14F-4D97-AF65-F5344CB8AC3E}">
        <p14:creationId xmlns:p14="http://schemas.microsoft.com/office/powerpoint/2010/main" val="2801127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13" y="476672"/>
            <a:ext cx="8105775" cy="619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325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92" y="836712"/>
            <a:ext cx="8972904" cy="5530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985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6781800" cy="894928"/>
          </a:xfrm>
        </p:spPr>
        <p:txBody>
          <a:bodyPr/>
          <a:lstStyle/>
          <a:p>
            <a:r>
              <a:rPr lang="en-GB" dirty="0" smtClean="0"/>
              <a:t>Last Week …</a:t>
            </a:r>
            <a:endParaRPr lang="en-GB" dirty="0"/>
          </a:p>
        </p:txBody>
      </p:sp>
      <p:sp>
        <p:nvSpPr>
          <p:cNvPr id="4" name="Rectangle 3"/>
          <p:cNvSpPr txBox="1">
            <a:spLocks noChangeArrowheads="1"/>
          </p:cNvSpPr>
          <p:nvPr/>
        </p:nvSpPr>
        <p:spPr bwMode="auto">
          <a:xfrm>
            <a:off x="537559" y="1304319"/>
            <a:ext cx="4178455" cy="37429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eaLnBrk="1" hangingPunct="1">
              <a:spcBef>
                <a:spcPct val="30000"/>
              </a:spcBef>
            </a:pPr>
            <a:r>
              <a:rPr lang="en-US" altLang="en-US" sz="3600" b="1" dirty="0" smtClean="0"/>
              <a:t>Resources</a:t>
            </a:r>
          </a:p>
          <a:p>
            <a:pPr lvl="1" eaLnBrk="1" hangingPunct="1">
              <a:spcBef>
                <a:spcPct val="30000"/>
              </a:spcBef>
            </a:pPr>
            <a:r>
              <a:rPr lang="en-US" altLang="en-US" dirty="0" smtClean="0"/>
              <a:t>Inputs into a firm’s production process, e.g.</a:t>
            </a:r>
          </a:p>
          <a:p>
            <a:pPr lvl="2" eaLnBrk="1" hangingPunct="1">
              <a:spcBef>
                <a:spcPct val="30000"/>
              </a:spcBef>
            </a:pPr>
            <a:r>
              <a:rPr lang="en-US" altLang="en-US" sz="1600" b="1" dirty="0" smtClean="0"/>
              <a:t>Capital equipment</a:t>
            </a:r>
          </a:p>
          <a:p>
            <a:pPr lvl="2" eaLnBrk="1" hangingPunct="1">
              <a:spcBef>
                <a:spcPct val="30000"/>
              </a:spcBef>
            </a:pPr>
            <a:r>
              <a:rPr lang="en-US" altLang="en-US" sz="1600" b="1" dirty="0" smtClean="0"/>
              <a:t>Skills of individual employees</a:t>
            </a:r>
          </a:p>
          <a:p>
            <a:pPr lvl="2" eaLnBrk="1" hangingPunct="1">
              <a:spcBef>
                <a:spcPct val="30000"/>
              </a:spcBef>
            </a:pPr>
            <a:r>
              <a:rPr lang="en-US" altLang="en-US" sz="1600" b="1" dirty="0" smtClean="0"/>
              <a:t>Patents</a:t>
            </a:r>
          </a:p>
          <a:p>
            <a:pPr lvl="2" eaLnBrk="1" hangingPunct="1">
              <a:spcBef>
                <a:spcPct val="30000"/>
              </a:spcBef>
            </a:pPr>
            <a:r>
              <a:rPr lang="en-US" altLang="en-US" sz="1600" b="1" dirty="0" smtClean="0"/>
              <a:t>Finances</a:t>
            </a:r>
          </a:p>
          <a:p>
            <a:pPr lvl="2" eaLnBrk="1" hangingPunct="1">
              <a:spcBef>
                <a:spcPct val="30000"/>
              </a:spcBef>
            </a:pPr>
            <a:r>
              <a:rPr lang="en-US" altLang="en-US" sz="1600" b="1" dirty="0" smtClean="0"/>
              <a:t>Talented managers</a:t>
            </a:r>
          </a:p>
        </p:txBody>
      </p:sp>
      <p:sp>
        <p:nvSpPr>
          <p:cNvPr id="5" name="Rectangle 4"/>
          <p:cNvSpPr txBox="1">
            <a:spLocks noChangeArrowheads="1"/>
          </p:cNvSpPr>
          <p:nvPr/>
        </p:nvSpPr>
        <p:spPr>
          <a:xfrm>
            <a:off x="4610100" y="1731640"/>
            <a:ext cx="4019550" cy="3353544"/>
          </a:xfrm>
          <a:prstGeom prst="rect">
            <a:avLst/>
          </a:prstGeom>
        </p:spPr>
        <p:txBody>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eaLnBrk="1" hangingPunct="1">
              <a:lnSpc>
                <a:spcPct val="90000"/>
              </a:lnSpc>
              <a:spcBef>
                <a:spcPct val="30000"/>
              </a:spcBef>
            </a:pPr>
            <a:r>
              <a:rPr lang="en-US" altLang="en-US" sz="3600" b="1" dirty="0" smtClean="0"/>
              <a:t>Capabilities</a:t>
            </a:r>
          </a:p>
          <a:p>
            <a:pPr lvl="1" eaLnBrk="1" hangingPunct="1">
              <a:lnSpc>
                <a:spcPct val="90000"/>
              </a:lnSpc>
              <a:spcBef>
                <a:spcPct val="30000"/>
              </a:spcBef>
            </a:pPr>
            <a:r>
              <a:rPr lang="en-US" altLang="en-US" dirty="0" smtClean="0"/>
              <a:t>Capacity of a set of resources to perform in an integrative manner</a:t>
            </a:r>
          </a:p>
          <a:p>
            <a:pPr lvl="1" eaLnBrk="1" hangingPunct="1">
              <a:lnSpc>
                <a:spcPct val="90000"/>
              </a:lnSpc>
              <a:spcBef>
                <a:spcPct val="30000"/>
              </a:spcBef>
            </a:pPr>
            <a:r>
              <a:rPr lang="en-US" altLang="en-US" dirty="0" smtClean="0">
                <a:solidFill>
                  <a:schemeClr val="tx1"/>
                </a:solidFill>
              </a:rPr>
              <a:t>A capability should </a:t>
            </a:r>
            <a:r>
              <a:rPr lang="en-US" altLang="en-US" i="1" dirty="0" smtClean="0">
                <a:solidFill>
                  <a:schemeClr val="tx1"/>
                </a:solidFill>
              </a:rPr>
              <a:t>not</a:t>
            </a:r>
            <a:r>
              <a:rPr lang="en-US" altLang="en-US" dirty="0" smtClean="0">
                <a:solidFill>
                  <a:schemeClr val="tx1"/>
                </a:solidFill>
              </a:rPr>
              <a:t> be</a:t>
            </a:r>
          </a:p>
          <a:p>
            <a:pPr lvl="2" eaLnBrk="1" hangingPunct="1">
              <a:lnSpc>
                <a:spcPct val="90000"/>
              </a:lnSpc>
              <a:spcBef>
                <a:spcPct val="30000"/>
              </a:spcBef>
            </a:pPr>
            <a:r>
              <a:rPr lang="en-US" altLang="en-US" sz="1600" b="1" dirty="0" smtClean="0"/>
              <a:t>So simple that it is highly imitable</a:t>
            </a:r>
          </a:p>
          <a:p>
            <a:pPr lvl="2" eaLnBrk="1" hangingPunct="1">
              <a:lnSpc>
                <a:spcPct val="90000"/>
              </a:lnSpc>
              <a:spcBef>
                <a:spcPct val="30000"/>
              </a:spcBef>
            </a:pPr>
            <a:r>
              <a:rPr lang="en-US" altLang="en-US" sz="1600" b="1" dirty="0" smtClean="0"/>
              <a:t>So complex that it defies internal steering and control</a:t>
            </a:r>
          </a:p>
        </p:txBody>
      </p:sp>
      <p:sp>
        <p:nvSpPr>
          <p:cNvPr id="6" name="Content Placeholder 2"/>
          <p:cNvSpPr>
            <a:spLocks noGrp="1"/>
          </p:cNvSpPr>
          <p:nvPr>
            <p:ph idx="1"/>
          </p:nvPr>
        </p:nvSpPr>
        <p:spPr>
          <a:xfrm>
            <a:off x="755576" y="5231432"/>
            <a:ext cx="7992888" cy="1005880"/>
          </a:xfrm>
        </p:spPr>
        <p:txBody>
          <a:bodyPr/>
          <a:lstStyle/>
          <a:p>
            <a:pPr eaLnBrk="1" hangingPunct="1">
              <a:spcBef>
                <a:spcPct val="50000"/>
              </a:spcBef>
            </a:pPr>
            <a:r>
              <a:rPr lang="en-US" altLang="en-US" sz="2000" dirty="0"/>
              <a:t>When the four </a:t>
            </a:r>
            <a:r>
              <a:rPr lang="en-US" altLang="en-US" sz="2000" dirty="0" smtClean="0"/>
              <a:t>key </a:t>
            </a:r>
            <a:r>
              <a:rPr lang="en-US" altLang="en-US" sz="2000" dirty="0"/>
              <a:t>criteria of resources and capabilities </a:t>
            </a:r>
            <a:r>
              <a:rPr lang="en-US" altLang="en-US" sz="2000" dirty="0" smtClean="0"/>
              <a:t>(VRIN) are </a:t>
            </a:r>
            <a:r>
              <a:rPr lang="en-US" altLang="en-US" sz="2000" dirty="0"/>
              <a:t>met, they become core competencies</a:t>
            </a:r>
          </a:p>
          <a:p>
            <a:pPr eaLnBrk="1" hangingPunct="1">
              <a:spcBef>
                <a:spcPct val="50000"/>
              </a:spcBef>
            </a:pPr>
            <a:r>
              <a:rPr lang="en-US" altLang="en-US" sz="2000" dirty="0"/>
              <a:t>Core competencies serve as a source of competitive advantage</a:t>
            </a:r>
          </a:p>
          <a:p>
            <a:endParaRPr lang="en-GB" dirty="0"/>
          </a:p>
        </p:txBody>
      </p:sp>
    </p:spTree>
    <p:extLst>
      <p:ext uri="{BB962C8B-B14F-4D97-AF65-F5344CB8AC3E}">
        <p14:creationId xmlns:p14="http://schemas.microsoft.com/office/powerpoint/2010/main" val="3045817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76313"/>
            <a:ext cx="9144000" cy="5921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251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600200"/>
          </a:xfrm>
        </p:spPr>
        <p:txBody>
          <a:bodyPr/>
          <a:lstStyle/>
          <a:p>
            <a:r>
              <a:rPr lang="en-GB" dirty="0" smtClean="0"/>
              <a:t>Who are my Customers?</a:t>
            </a:r>
            <a:endParaRPr lang="en-GB" dirty="0"/>
          </a:p>
        </p:txBody>
      </p:sp>
      <p:sp>
        <p:nvSpPr>
          <p:cNvPr id="3" name="Content Placeholder 2"/>
          <p:cNvSpPr>
            <a:spLocks noGrp="1"/>
          </p:cNvSpPr>
          <p:nvPr>
            <p:ph idx="1"/>
          </p:nvPr>
        </p:nvSpPr>
        <p:spPr/>
        <p:txBody>
          <a:bodyPr/>
          <a:lstStyle/>
          <a:p>
            <a:pPr lvl="1" eaLnBrk="1" hangingPunct="1"/>
            <a:r>
              <a:rPr lang="en-US" altLang="en-US" dirty="0"/>
              <a:t>First, </a:t>
            </a:r>
            <a:r>
              <a:rPr lang="en-US" altLang="en-US" dirty="0" err="1" smtClean="0"/>
              <a:t>categorise</a:t>
            </a:r>
            <a:r>
              <a:rPr lang="en-US" altLang="en-US" dirty="0" smtClean="0"/>
              <a:t> </a:t>
            </a:r>
            <a:r>
              <a:rPr lang="en-US" altLang="en-US" dirty="0"/>
              <a:t>customers into segments</a:t>
            </a:r>
          </a:p>
          <a:p>
            <a:pPr lvl="1" eaLnBrk="1" hangingPunct="1"/>
            <a:r>
              <a:rPr lang="en-US" altLang="en-US" dirty="0"/>
              <a:t>What is important for each segment?</a:t>
            </a:r>
          </a:p>
          <a:p>
            <a:pPr lvl="2" eaLnBrk="1" hangingPunct="1"/>
            <a:r>
              <a:rPr lang="en-US" altLang="en-US" dirty="0"/>
              <a:t>Examine </a:t>
            </a:r>
            <a:r>
              <a:rPr lang="en-US" altLang="en-US" dirty="0" err="1" smtClean="0"/>
              <a:t>behaviour</a:t>
            </a:r>
            <a:r>
              <a:rPr lang="en-US" altLang="en-US" dirty="0" smtClean="0"/>
              <a:t> </a:t>
            </a:r>
            <a:r>
              <a:rPr lang="en-US" altLang="en-US" dirty="0"/>
              <a:t>in complementary markets</a:t>
            </a:r>
          </a:p>
          <a:p>
            <a:pPr lvl="2" eaLnBrk="1" hangingPunct="1"/>
            <a:r>
              <a:rPr lang="en-US" altLang="en-US" dirty="0"/>
              <a:t>What 5 new products in your industry have become popular in the last 5 years?</a:t>
            </a:r>
          </a:p>
          <a:p>
            <a:pPr lvl="2" eaLnBrk="1" hangingPunct="1"/>
            <a:r>
              <a:rPr lang="en-US" altLang="en-US" dirty="0"/>
              <a:t>What customer segments are buying these products?</a:t>
            </a:r>
          </a:p>
          <a:p>
            <a:pPr lvl="2" eaLnBrk="1" hangingPunct="1"/>
            <a:r>
              <a:rPr lang="en-US" altLang="en-US" dirty="0"/>
              <a:t>Why do they like these products or services?</a:t>
            </a:r>
          </a:p>
          <a:p>
            <a:pPr lvl="1" eaLnBrk="1" hangingPunct="1"/>
            <a:r>
              <a:rPr lang="en-US" altLang="en-US" dirty="0"/>
              <a:t>Focus on distinctive customer service</a:t>
            </a:r>
          </a:p>
          <a:p>
            <a:pPr lvl="1" eaLnBrk="1" hangingPunct="1"/>
            <a:r>
              <a:rPr lang="en-US" altLang="en-US" dirty="0"/>
              <a:t>Finally, ask who your customers are</a:t>
            </a:r>
          </a:p>
          <a:p>
            <a:endParaRPr lang="en-GB" dirty="0"/>
          </a:p>
        </p:txBody>
      </p:sp>
    </p:spTree>
    <p:extLst>
      <p:ext uri="{BB962C8B-B14F-4D97-AF65-F5344CB8AC3E}">
        <p14:creationId xmlns:p14="http://schemas.microsoft.com/office/powerpoint/2010/main" val="25692706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920880" cy="1600200"/>
          </a:xfrm>
        </p:spPr>
        <p:txBody>
          <a:bodyPr/>
          <a:lstStyle/>
          <a:p>
            <a:r>
              <a:rPr lang="en-US" altLang="en-US" sz="4400" dirty="0"/>
              <a:t>How </a:t>
            </a:r>
            <a:r>
              <a:rPr lang="en-US" altLang="en-US" sz="4400" dirty="0" smtClean="0"/>
              <a:t>Are My Customers</a:t>
            </a:r>
            <a:r>
              <a:rPr lang="en-US" altLang="en-US" sz="4400" dirty="0"/>
              <a:t>’ </a:t>
            </a:r>
            <a:r>
              <a:rPr lang="en-US" altLang="en-US" sz="4400" dirty="0" smtClean="0"/>
              <a:t>Priorities Changing?</a:t>
            </a:r>
            <a:endParaRPr lang="en-GB" sz="2800" dirty="0"/>
          </a:p>
        </p:txBody>
      </p:sp>
      <p:sp>
        <p:nvSpPr>
          <p:cNvPr id="3" name="Content Placeholder 2"/>
          <p:cNvSpPr>
            <a:spLocks noGrp="1"/>
          </p:cNvSpPr>
          <p:nvPr>
            <p:ph idx="1"/>
          </p:nvPr>
        </p:nvSpPr>
        <p:spPr/>
        <p:txBody>
          <a:bodyPr/>
          <a:lstStyle/>
          <a:p>
            <a:pPr eaLnBrk="1" hangingPunct="1">
              <a:lnSpc>
                <a:spcPct val="90000"/>
              </a:lnSpc>
            </a:pPr>
            <a:r>
              <a:rPr lang="en-US" altLang="en-US" dirty="0" smtClean="0"/>
              <a:t>What </a:t>
            </a:r>
            <a:r>
              <a:rPr lang="en-US" altLang="en-US" dirty="0"/>
              <a:t>five things do your customers ask for most often?</a:t>
            </a:r>
          </a:p>
          <a:p>
            <a:pPr eaLnBrk="1" hangingPunct="1">
              <a:lnSpc>
                <a:spcPct val="90000"/>
              </a:lnSpc>
            </a:pPr>
            <a:r>
              <a:rPr lang="en-US" altLang="en-US" dirty="0"/>
              <a:t>Are your customers seeking experience, not just product/service?</a:t>
            </a:r>
          </a:p>
          <a:p>
            <a:pPr eaLnBrk="1" hangingPunct="1">
              <a:lnSpc>
                <a:spcPct val="90000"/>
              </a:lnSpc>
            </a:pPr>
            <a:r>
              <a:rPr lang="en-US" altLang="en-US" dirty="0"/>
              <a:t>How will you add value to them?</a:t>
            </a:r>
          </a:p>
          <a:p>
            <a:pPr eaLnBrk="1" hangingPunct="1">
              <a:lnSpc>
                <a:spcPct val="90000"/>
              </a:lnSpc>
            </a:pPr>
            <a:r>
              <a:rPr lang="en-US" altLang="en-US" dirty="0"/>
              <a:t>How has your customer changed in past 5 years, and what will be the change in the next 3?</a:t>
            </a:r>
          </a:p>
          <a:p>
            <a:endParaRPr lang="en-GB" dirty="0"/>
          </a:p>
        </p:txBody>
      </p:sp>
    </p:spTree>
    <p:extLst>
      <p:ext uri="{BB962C8B-B14F-4D97-AF65-F5344CB8AC3E}">
        <p14:creationId xmlns:p14="http://schemas.microsoft.com/office/powerpoint/2010/main" val="3908537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600200"/>
          </a:xfrm>
        </p:spPr>
        <p:txBody>
          <a:bodyPr/>
          <a:lstStyle/>
          <a:p>
            <a:r>
              <a:rPr lang="en-US" altLang="en-US" sz="4400" dirty="0"/>
              <a:t>How </a:t>
            </a:r>
            <a:r>
              <a:rPr lang="en-US" altLang="en-US" sz="4400" dirty="0" smtClean="0"/>
              <a:t>Can </a:t>
            </a:r>
            <a:r>
              <a:rPr lang="en-US" altLang="en-US" sz="4400" dirty="0"/>
              <a:t>I </a:t>
            </a:r>
            <a:r>
              <a:rPr lang="en-US" altLang="en-US" sz="4400" dirty="0" smtClean="0"/>
              <a:t>Add Value </a:t>
            </a:r>
            <a:r>
              <a:rPr lang="en-US" altLang="en-US" sz="4400" dirty="0"/>
              <a:t>to </a:t>
            </a:r>
            <a:r>
              <a:rPr lang="en-US" altLang="en-US" sz="4400" dirty="0" smtClean="0"/>
              <a:t>My Target Customer?</a:t>
            </a:r>
            <a:endParaRPr lang="en-GB" sz="4400" dirty="0"/>
          </a:p>
        </p:txBody>
      </p:sp>
      <p:sp>
        <p:nvSpPr>
          <p:cNvPr id="3" name="Content Placeholder 2"/>
          <p:cNvSpPr>
            <a:spLocks noGrp="1"/>
          </p:cNvSpPr>
          <p:nvPr>
            <p:ph idx="1"/>
          </p:nvPr>
        </p:nvSpPr>
        <p:spPr/>
        <p:txBody>
          <a:bodyPr/>
          <a:lstStyle/>
          <a:p>
            <a:pPr eaLnBrk="1" hangingPunct="1">
              <a:lnSpc>
                <a:spcPct val="90000"/>
              </a:lnSpc>
            </a:pPr>
            <a:r>
              <a:rPr lang="en-US" altLang="en-US" dirty="0" smtClean="0"/>
              <a:t>Customers </a:t>
            </a:r>
            <a:r>
              <a:rPr lang="en-US" altLang="en-US" dirty="0"/>
              <a:t>want innovation, value and savings</a:t>
            </a:r>
          </a:p>
          <a:p>
            <a:pPr eaLnBrk="1" hangingPunct="1">
              <a:lnSpc>
                <a:spcPct val="90000"/>
              </a:lnSpc>
            </a:pPr>
            <a:r>
              <a:rPr lang="en-US" altLang="en-US" dirty="0"/>
              <a:t>How can a company provide increasing value for its customers while simultaneously reinventing certain parts of its business?</a:t>
            </a:r>
          </a:p>
          <a:p>
            <a:pPr eaLnBrk="1" hangingPunct="1">
              <a:lnSpc>
                <a:spcPct val="90000"/>
              </a:lnSpc>
            </a:pPr>
            <a:r>
              <a:rPr lang="en-US" altLang="en-US" dirty="0"/>
              <a:t>Rule breakers avoid focusing too much on competition, tend to be creative, and don’t let industry assumptions </a:t>
            </a:r>
            <a:r>
              <a:rPr lang="en-US" altLang="en-US" dirty="0" smtClean="0"/>
              <a:t>become a </a:t>
            </a:r>
            <a:r>
              <a:rPr lang="en-US" altLang="en-US" dirty="0"/>
              <a:t>barrier </a:t>
            </a:r>
          </a:p>
        </p:txBody>
      </p:sp>
    </p:spTree>
    <p:extLst>
      <p:ext uri="{BB962C8B-B14F-4D97-AF65-F5344CB8AC3E}">
        <p14:creationId xmlns:p14="http://schemas.microsoft.com/office/powerpoint/2010/main" val="13243912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136904" cy="1600200"/>
          </a:xfrm>
        </p:spPr>
        <p:txBody>
          <a:bodyPr/>
          <a:lstStyle/>
          <a:p>
            <a:r>
              <a:rPr lang="en-US" altLang="en-US" sz="4400" dirty="0"/>
              <a:t>How </a:t>
            </a:r>
            <a:r>
              <a:rPr lang="en-US" altLang="en-US" sz="4400" dirty="0" smtClean="0"/>
              <a:t>Do </a:t>
            </a:r>
            <a:r>
              <a:rPr lang="en-US" altLang="en-US" sz="4400" dirty="0"/>
              <a:t>I </a:t>
            </a:r>
            <a:r>
              <a:rPr lang="en-US" altLang="en-US" sz="4400" dirty="0" smtClean="0"/>
              <a:t>Become A Customer’s First Choice?</a:t>
            </a:r>
            <a:endParaRPr lang="en-GB" sz="4400" dirty="0"/>
          </a:p>
        </p:txBody>
      </p:sp>
      <p:sp>
        <p:nvSpPr>
          <p:cNvPr id="3" name="Content Placeholder 2"/>
          <p:cNvSpPr>
            <a:spLocks noGrp="1"/>
          </p:cNvSpPr>
          <p:nvPr>
            <p:ph idx="1"/>
          </p:nvPr>
        </p:nvSpPr>
        <p:spPr/>
        <p:txBody>
          <a:bodyPr/>
          <a:lstStyle/>
          <a:p>
            <a:pPr eaLnBrk="1" hangingPunct="1"/>
            <a:r>
              <a:rPr lang="en-US" altLang="en-US" sz="2000" dirty="0" smtClean="0"/>
              <a:t>Every </a:t>
            </a:r>
            <a:r>
              <a:rPr lang="en-US" altLang="en-US" sz="2000" dirty="0"/>
              <a:t>customer contact creates for the customer a moment of mediocrity, a moment of misery, or a moment of ecstasy; </a:t>
            </a:r>
            <a:endParaRPr lang="en-US" altLang="en-US" sz="2000" dirty="0" smtClean="0"/>
          </a:p>
          <a:p>
            <a:pPr lvl="1" eaLnBrk="1" hangingPunct="1"/>
            <a:r>
              <a:rPr lang="en-US" altLang="en-US" sz="1800" dirty="0" smtClean="0"/>
              <a:t>How </a:t>
            </a:r>
            <a:r>
              <a:rPr lang="en-US" altLang="en-US" sz="1800" dirty="0"/>
              <a:t>do your customers experience contact with your firm?</a:t>
            </a:r>
          </a:p>
          <a:p>
            <a:pPr eaLnBrk="1" hangingPunct="1"/>
            <a:r>
              <a:rPr lang="en-US" altLang="en-US" sz="2000" dirty="0"/>
              <a:t>You can be </a:t>
            </a:r>
            <a:r>
              <a:rPr lang="en-US" altLang="en-US" sz="2000" dirty="0" smtClean="0"/>
              <a:t>a customer’s </a:t>
            </a:r>
            <a:r>
              <a:rPr lang="en-US" altLang="en-US" sz="2000" dirty="0"/>
              <a:t>first choice if you dazzle them with unexpected service</a:t>
            </a:r>
          </a:p>
          <a:p>
            <a:pPr eaLnBrk="1" hangingPunct="1"/>
            <a:r>
              <a:rPr lang="en-US" altLang="en-US" sz="2000" dirty="0"/>
              <a:t>What incentives do you offer your best customers?</a:t>
            </a:r>
          </a:p>
          <a:p>
            <a:pPr eaLnBrk="1" hangingPunct="1"/>
            <a:r>
              <a:rPr lang="en-US" altLang="en-US" sz="2000" dirty="0"/>
              <a:t>How do customers make decisions about buying your firm’s product or service?</a:t>
            </a:r>
          </a:p>
          <a:p>
            <a:pPr eaLnBrk="1" hangingPunct="1"/>
            <a:r>
              <a:rPr lang="en-US" altLang="en-US" sz="2000" dirty="0"/>
              <a:t>What has your company done to retain customers and deepen customer relationship</a:t>
            </a:r>
            <a:r>
              <a:rPr lang="en-US" altLang="en-US" sz="2000" dirty="0" smtClean="0"/>
              <a:t>?</a:t>
            </a:r>
            <a:endParaRPr lang="en-US" altLang="en-US" sz="2000" dirty="0"/>
          </a:p>
        </p:txBody>
      </p:sp>
    </p:spTree>
    <p:extLst>
      <p:ext uri="{BB962C8B-B14F-4D97-AF65-F5344CB8AC3E}">
        <p14:creationId xmlns:p14="http://schemas.microsoft.com/office/powerpoint/2010/main" val="1447054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368152"/>
          </a:xfrm>
        </p:spPr>
        <p:txBody>
          <a:bodyPr/>
          <a:lstStyle/>
          <a:p>
            <a:r>
              <a:rPr lang="en-GB" dirty="0" smtClean="0"/>
              <a:t>Summary</a:t>
            </a:r>
            <a:endParaRPr lang="en-GB" dirty="0"/>
          </a:p>
        </p:txBody>
      </p:sp>
      <p:sp>
        <p:nvSpPr>
          <p:cNvPr id="3" name="Content Placeholder 2"/>
          <p:cNvSpPr>
            <a:spLocks noGrp="1"/>
          </p:cNvSpPr>
          <p:nvPr>
            <p:ph idx="1"/>
          </p:nvPr>
        </p:nvSpPr>
        <p:spPr>
          <a:xfrm>
            <a:off x="755576" y="2348880"/>
            <a:ext cx="7543800" cy="3670176"/>
          </a:xfrm>
        </p:spPr>
        <p:txBody>
          <a:bodyPr/>
          <a:lstStyle/>
          <a:p>
            <a:r>
              <a:rPr lang="en-GB" dirty="0" smtClean="0"/>
              <a:t>Understanding our Customers is Essential</a:t>
            </a:r>
          </a:p>
          <a:p>
            <a:r>
              <a:rPr lang="en-GB" dirty="0" smtClean="0"/>
              <a:t>Understanding Demographics</a:t>
            </a:r>
          </a:p>
          <a:p>
            <a:r>
              <a:rPr lang="en-GB" dirty="0" smtClean="0"/>
              <a:t>Making Sense of all the Data Available to Us</a:t>
            </a:r>
          </a:p>
          <a:p>
            <a:pPr lvl="1"/>
            <a:r>
              <a:rPr lang="en-GB" dirty="0" smtClean="0"/>
              <a:t>Business Intelligence</a:t>
            </a:r>
          </a:p>
          <a:p>
            <a:pPr lvl="1"/>
            <a:r>
              <a:rPr lang="en-GB" dirty="0" err="1" smtClean="0"/>
              <a:t>Locational</a:t>
            </a:r>
            <a:r>
              <a:rPr lang="en-GB" dirty="0" smtClean="0"/>
              <a:t> Intelligence</a:t>
            </a:r>
          </a:p>
          <a:p>
            <a:r>
              <a:rPr lang="en-GB" dirty="0" smtClean="0"/>
              <a:t>Review the statistics. What do they indicate about markets that are ripe for e-commerce?</a:t>
            </a:r>
          </a:p>
          <a:p>
            <a:r>
              <a:rPr lang="en-GB" dirty="0" smtClean="0"/>
              <a:t>What e-Commerce sites do you know about that are multilingual? Localised?</a:t>
            </a:r>
          </a:p>
          <a:p>
            <a:endParaRPr lang="en-GB"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Last Week …VRIN</a:t>
            </a:r>
            <a:endParaRPr lang="en-GB"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22302"/>
            <a:ext cx="9144000" cy="2678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861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936104"/>
          </a:xfrm>
        </p:spPr>
        <p:txBody>
          <a:bodyPr/>
          <a:lstStyle/>
          <a:p>
            <a:r>
              <a:rPr lang="en-GB" sz="3600" dirty="0" smtClean="0"/>
              <a:t>Resources &amp; Capabilities … </a:t>
            </a:r>
            <a:endParaRPr lang="en-GB" sz="3600" dirty="0"/>
          </a:p>
        </p:txBody>
      </p:sp>
      <p:grpSp>
        <p:nvGrpSpPr>
          <p:cNvPr id="4" name="Group 30"/>
          <p:cNvGrpSpPr>
            <a:grpSpLocks/>
          </p:cNvGrpSpPr>
          <p:nvPr/>
        </p:nvGrpSpPr>
        <p:grpSpPr bwMode="auto">
          <a:xfrm>
            <a:off x="4611688" y="1728788"/>
            <a:ext cx="2663825" cy="992187"/>
            <a:chOff x="3166" y="1240"/>
            <a:chExt cx="1678" cy="625"/>
          </a:xfrm>
        </p:grpSpPr>
        <p:sp>
          <p:nvSpPr>
            <p:cNvPr id="5" name="Rectangle 28"/>
            <p:cNvSpPr>
              <a:spLocks noChangeArrowheads="1"/>
            </p:cNvSpPr>
            <p:nvPr/>
          </p:nvSpPr>
          <p:spPr bwMode="auto">
            <a:xfrm>
              <a:off x="3166" y="1240"/>
              <a:ext cx="1678" cy="625"/>
            </a:xfrm>
            <a:prstGeom prst="rect">
              <a:avLst/>
            </a:prstGeom>
            <a:gradFill rotWithShape="0">
              <a:gsLst>
                <a:gs pos="0">
                  <a:schemeClr val="accent1"/>
                </a:gs>
                <a:gs pos="100000">
                  <a:schemeClr val="accent1">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6" name="Rectangle 29"/>
            <p:cNvSpPr>
              <a:spLocks noChangeArrowheads="1"/>
            </p:cNvSpPr>
            <p:nvPr/>
          </p:nvSpPr>
          <p:spPr bwMode="auto">
            <a:xfrm>
              <a:off x="3206" y="1275"/>
              <a:ext cx="1597" cy="555"/>
            </a:xfrm>
            <a:prstGeom prst="rect">
              <a:avLst/>
            </a:prstGeom>
            <a:gradFill rotWithShape="0">
              <a:gsLst>
                <a:gs pos="0">
                  <a:schemeClr val="accent1">
                    <a:gamma/>
                    <a:shade val="6627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Core Competencies</a:t>
              </a:r>
            </a:p>
          </p:txBody>
        </p:sp>
      </p:grpSp>
      <p:grpSp>
        <p:nvGrpSpPr>
          <p:cNvPr id="7" name="Group 43"/>
          <p:cNvGrpSpPr>
            <a:grpSpLocks/>
          </p:cNvGrpSpPr>
          <p:nvPr/>
        </p:nvGrpSpPr>
        <p:grpSpPr bwMode="auto">
          <a:xfrm>
            <a:off x="5764213" y="2881313"/>
            <a:ext cx="2663825" cy="992187"/>
            <a:chOff x="3150" y="1983"/>
            <a:chExt cx="1678" cy="625"/>
          </a:xfrm>
        </p:grpSpPr>
        <p:sp>
          <p:nvSpPr>
            <p:cNvPr id="8" name="Rectangle 32"/>
            <p:cNvSpPr>
              <a:spLocks noChangeArrowheads="1"/>
            </p:cNvSpPr>
            <p:nvPr/>
          </p:nvSpPr>
          <p:spPr bwMode="auto">
            <a:xfrm>
              <a:off x="3150" y="1983"/>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9" name="Rectangle 33"/>
            <p:cNvSpPr>
              <a:spLocks noChangeArrowheads="1"/>
            </p:cNvSpPr>
            <p:nvPr/>
          </p:nvSpPr>
          <p:spPr bwMode="auto">
            <a:xfrm>
              <a:off x="3190" y="2018"/>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Competitive Advantage</a:t>
              </a:r>
            </a:p>
          </p:txBody>
        </p:sp>
      </p:grpSp>
      <p:grpSp>
        <p:nvGrpSpPr>
          <p:cNvPr id="10" name="Group 44"/>
          <p:cNvGrpSpPr>
            <a:grpSpLocks/>
          </p:cNvGrpSpPr>
          <p:nvPr/>
        </p:nvGrpSpPr>
        <p:grpSpPr bwMode="auto">
          <a:xfrm>
            <a:off x="5764213" y="4035425"/>
            <a:ext cx="2663825" cy="992188"/>
            <a:chOff x="3196" y="2534"/>
            <a:chExt cx="1678" cy="625"/>
          </a:xfrm>
        </p:grpSpPr>
        <p:sp>
          <p:nvSpPr>
            <p:cNvPr id="11" name="Rectangle 35"/>
            <p:cNvSpPr>
              <a:spLocks noChangeArrowheads="1"/>
            </p:cNvSpPr>
            <p:nvPr/>
          </p:nvSpPr>
          <p:spPr bwMode="auto">
            <a:xfrm>
              <a:off x="3196" y="2534"/>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12" name="Rectangle 36"/>
            <p:cNvSpPr>
              <a:spLocks noChangeArrowheads="1"/>
            </p:cNvSpPr>
            <p:nvPr/>
          </p:nvSpPr>
          <p:spPr bwMode="auto">
            <a:xfrm>
              <a:off x="3236" y="2569"/>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Value Creation</a:t>
              </a:r>
            </a:p>
          </p:txBody>
        </p:sp>
      </p:grpSp>
      <p:grpSp>
        <p:nvGrpSpPr>
          <p:cNvPr id="13" name="Group 45"/>
          <p:cNvGrpSpPr>
            <a:grpSpLocks/>
          </p:cNvGrpSpPr>
          <p:nvPr/>
        </p:nvGrpSpPr>
        <p:grpSpPr bwMode="auto">
          <a:xfrm>
            <a:off x="5764213" y="5189538"/>
            <a:ext cx="2663825" cy="992187"/>
            <a:chOff x="3272" y="3399"/>
            <a:chExt cx="1678" cy="625"/>
          </a:xfrm>
        </p:grpSpPr>
        <p:sp>
          <p:nvSpPr>
            <p:cNvPr id="14" name="Rectangle 38"/>
            <p:cNvSpPr>
              <a:spLocks noChangeArrowheads="1"/>
            </p:cNvSpPr>
            <p:nvPr/>
          </p:nvSpPr>
          <p:spPr bwMode="auto">
            <a:xfrm>
              <a:off x="3272" y="3399"/>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15" name="Rectangle 39"/>
            <p:cNvSpPr>
              <a:spLocks noChangeArrowheads="1"/>
            </p:cNvSpPr>
            <p:nvPr/>
          </p:nvSpPr>
          <p:spPr bwMode="auto">
            <a:xfrm>
              <a:off x="3312" y="3434"/>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Above Average Returns</a:t>
              </a:r>
            </a:p>
          </p:txBody>
        </p:sp>
      </p:grpSp>
      <p:grpSp>
        <p:nvGrpSpPr>
          <p:cNvPr id="16" name="Group 83"/>
          <p:cNvGrpSpPr>
            <a:grpSpLocks/>
          </p:cNvGrpSpPr>
          <p:nvPr/>
        </p:nvGrpSpPr>
        <p:grpSpPr bwMode="auto">
          <a:xfrm>
            <a:off x="3119438" y="1895475"/>
            <a:ext cx="1468437" cy="3729038"/>
            <a:chOff x="1965" y="1194"/>
            <a:chExt cx="925" cy="2349"/>
          </a:xfrm>
        </p:grpSpPr>
        <p:sp>
          <p:nvSpPr>
            <p:cNvPr id="17" name="Line 51"/>
            <p:cNvSpPr>
              <a:spLocks noChangeShapeType="1"/>
            </p:cNvSpPr>
            <p:nvPr/>
          </p:nvSpPr>
          <p:spPr bwMode="auto">
            <a:xfrm>
              <a:off x="1970" y="1194"/>
              <a:ext cx="920"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nvGrpSpPr>
            <p:cNvPr id="18" name="Group 78"/>
            <p:cNvGrpSpPr>
              <a:grpSpLocks/>
            </p:cNvGrpSpPr>
            <p:nvPr/>
          </p:nvGrpSpPr>
          <p:grpSpPr bwMode="auto">
            <a:xfrm>
              <a:off x="1965" y="1321"/>
              <a:ext cx="925" cy="780"/>
              <a:chOff x="1965" y="1321"/>
              <a:chExt cx="925" cy="780"/>
            </a:xfrm>
          </p:grpSpPr>
          <p:sp>
            <p:nvSpPr>
              <p:cNvPr id="27" name="Line 52"/>
              <p:cNvSpPr>
                <a:spLocks noChangeShapeType="1"/>
              </p:cNvSpPr>
              <p:nvPr/>
            </p:nvSpPr>
            <p:spPr bwMode="auto">
              <a:xfrm>
                <a:off x="1965" y="2098"/>
                <a:ext cx="1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8" name="Line 58"/>
              <p:cNvSpPr>
                <a:spLocks noChangeShapeType="1"/>
              </p:cNvSpPr>
              <p:nvPr/>
            </p:nvSpPr>
            <p:spPr bwMode="auto">
              <a:xfrm flipV="1">
                <a:off x="2143" y="1321"/>
                <a:ext cx="0" cy="7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9" name="Line 59"/>
              <p:cNvSpPr>
                <a:spLocks noChangeShapeType="1"/>
              </p:cNvSpPr>
              <p:nvPr/>
            </p:nvSpPr>
            <p:spPr bwMode="auto">
              <a:xfrm>
                <a:off x="2152" y="1328"/>
                <a:ext cx="738"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19" name="Group 79"/>
            <p:cNvGrpSpPr>
              <a:grpSpLocks/>
            </p:cNvGrpSpPr>
            <p:nvPr/>
          </p:nvGrpSpPr>
          <p:grpSpPr bwMode="auto">
            <a:xfrm>
              <a:off x="1985" y="1452"/>
              <a:ext cx="905" cy="1367"/>
              <a:chOff x="1985" y="1452"/>
              <a:chExt cx="905" cy="1367"/>
            </a:xfrm>
          </p:grpSpPr>
          <p:sp>
            <p:nvSpPr>
              <p:cNvPr id="24" name="Line 53"/>
              <p:cNvSpPr>
                <a:spLocks noChangeShapeType="1"/>
              </p:cNvSpPr>
              <p:nvPr/>
            </p:nvSpPr>
            <p:spPr bwMode="auto">
              <a:xfrm>
                <a:off x="1985" y="2811"/>
                <a:ext cx="3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5" name="Line 57"/>
              <p:cNvSpPr>
                <a:spLocks noChangeShapeType="1"/>
              </p:cNvSpPr>
              <p:nvPr/>
            </p:nvSpPr>
            <p:spPr bwMode="auto">
              <a:xfrm flipV="1">
                <a:off x="2329" y="1452"/>
                <a:ext cx="0" cy="13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6" name="Line 60"/>
              <p:cNvSpPr>
                <a:spLocks noChangeShapeType="1"/>
              </p:cNvSpPr>
              <p:nvPr/>
            </p:nvSpPr>
            <p:spPr bwMode="auto">
              <a:xfrm>
                <a:off x="2334" y="1462"/>
                <a:ext cx="556"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20" name="Group 80"/>
            <p:cNvGrpSpPr>
              <a:grpSpLocks/>
            </p:cNvGrpSpPr>
            <p:nvPr/>
          </p:nvGrpSpPr>
          <p:grpSpPr bwMode="auto">
            <a:xfrm>
              <a:off x="1975" y="1591"/>
              <a:ext cx="915" cy="1952"/>
              <a:chOff x="1975" y="1591"/>
              <a:chExt cx="915" cy="1952"/>
            </a:xfrm>
          </p:grpSpPr>
          <p:sp>
            <p:nvSpPr>
              <p:cNvPr id="21" name="Line 54"/>
              <p:cNvSpPr>
                <a:spLocks noChangeShapeType="1"/>
              </p:cNvSpPr>
              <p:nvPr/>
            </p:nvSpPr>
            <p:spPr bwMode="auto">
              <a:xfrm>
                <a:off x="1975" y="3534"/>
                <a:ext cx="5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2" name="Line 55"/>
              <p:cNvSpPr>
                <a:spLocks noChangeShapeType="1"/>
              </p:cNvSpPr>
              <p:nvPr/>
            </p:nvSpPr>
            <p:spPr bwMode="auto">
              <a:xfrm flipV="1">
                <a:off x="2516" y="1591"/>
                <a:ext cx="0" cy="19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3" name="Line 61"/>
              <p:cNvSpPr>
                <a:spLocks noChangeShapeType="1"/>
              </p:cNvSpPr>
              <p:nvPr/>
            </p:nvSpPr>
            <p:spPr bwMode="auto">
              <a:xfrm>
                <a:off x="2516" y="1596"/>
                <a:ext cx="374"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grpSp>
        <p:nvGrpSpPr>
          <p:cNvPr id="30" name="Group 26"/>
          <p:cNvGrpSpPr>
            <a:grpSpLocks/>
          </p:cNvGrpSpPr>
          <p:nvPr/>
        </p:nvGrpSpPr>
        <p:grpSpPr bwMode="auto">
          <a:xfrm>
            <a:off x="509588" y="1728788"/>
            <a:ext cx="2663825" cy="992187"/>
            <a:chOff x="291" y="1160"/>
            <a:chExt cx="1678" cy="625"/>
          </a:xfrm>
        </p:grpSpPr>
        <p:sp>
          <p:nvSpPr>
            <p:cNvPr id="31" name="Rectangle 16"/>
            <p:cNvSpPr>
              <a:spLocks noChangeArrowheads="1"/>
            </p:cNvSpPr>
            <p:nvPr/>
          </p:nvSpPr>
          <p:spPr bwMode="auto">
            <a:xfrm>
              <a:off x="291" y="1160"/>
              <a:ext cx="1678" cy="625"/>
            </a:xfrm>
            <a:prstGeom prst="rect">
              <a:avLst/>
            </a:prstGeom>
            <a:gradFill rotWithShape="0">
              <a:gsLst>
                <a:gs pos="0">
                  <a:srgbClr val="34BBFE"/>
                </a:gs>
                <a:gs pos="100000">
                  <a:srgbClr val="34BBFE">
                    <a:gamma/>
                    <a:shade val="5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2" name="Rectangle 15"/>
            <p:cNvSpPr>
              <a:spLocks noChangeArrowheads="1"/>
            </p:cNvSpPr>
            <p:nvPr/>
          </p:nvSpPr>
          <p:spPr bwMode="auto">
            <a:xfrm>
              <a:off x="332" y="1195"/>
              <a:ext cx="1597" cy="555"/>
            </a:xfrm>
            <a:prstGeom prst="rect">
              <a:avLst/>
            </a:prstGeom>
            <a:gradFill rotWithShape="0">
              <a:gsLst>
                <a:gs pos="0">
                  <a:srgbClr val="34BBFE">
                    <a:gamma/>
                    <a:shade val="56078"/>
                    <a:invGamma/>
                  </a:srgbClr>
                </a:gs>
                <a:gs pos="100000">
                  <a:srgbClr val="34BBF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Valuable</a:t>
              </a:r>
            </a:p>
          </p:txBody>
        </p:sp>
      </p:grpSp>
      <p:grpSp>
        <p:nvGrpSpPr>
          <p:cNvPr id="33" name="Group 40"/>
          <p:cNvGrpSpPr>
            <a:grpSpLocks/>
          </p:cNvGrpSpPr>
          <p:nvPr/>
        </p:nvGrpSpPr>
        <p:grpSpPr bwMode="auto">
          <a:xfrm>
            <a:off x="509588" y="2881313"/>
            <a:ext cx="2663825" cy="992187"/>
            <a:chOff x="291" y="1862"/>
            <a:chExt cx="1678" cy="625"/>
          </a:xfrm>
        </p:grpSpPr>
        <p:sp>
          <p:nvSpPr>
            <p:cNvPr id="34" name="Rectangle 17"/>
            <p:cNvSpPr>
              <a:spLocks noChangeArrowheads="1"/>
            </p:cNvSpPr>
            <p:nvPr/>
          </p:nvSpPr>
          <p:spPr bwMode="auto">
            <a:xfrm>
              <a:off x="291" y="1862"/>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5" name="Rectangle 18"/>
            <p:cNvSpPr>
              <a:spLocks noChangeArrowheads="1"/>
            </p:cNvSpPr>
            <p:nvPr/>
          </p:nvSpPr>
          <p:spPr bwMode="auto">
            <a:xfrm>
              <a:off x="332" y="1897"/>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Rare</a:t>
              </a:r>
            </a:p>
          </p:txBody>
        </p:sp>
      </p:grpSp>
      <p:grpSp>
        <p:nvGrpSpPr>
          <p:cNvPr id="36" name="Group 41"/>
          <p:cNvGrpSpPr>
            <a:grpSpLocks/>
          </p:cNvGrpSpPr>
          <p:nvPr/>
        </p:nvGrpSpPr>
        <p:grpSpPr bwMode="auto">
          <a:xfrm>
            <a:off x="509588" y="4035425"/>
            <a:ext cx="2663825" cy="992188"/>
            <a:chOff x="291" y="2549"/>
            <a:chExt cx="1678" cy="625"/>
          </a:xfrm>
        </p:grpSpPr>
        <p:sp>
          <p:nvSpPr>
            <p:cNvPr id="37" name="Rectangle 19"/>
            <p:cNvSpPr>
              <a:spLocks noChangeArrowheads="1"/>
            </p:cNvSpPr>
            <p:nvPr/>
          </p:nvSpPr>
          <p:spPr bwMode="auto">
            <a:xfrm>
              <a:off x="291" y="2549"/>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8" name="Rectangle 20"/>
            <p:cNvSpPr>
              <a:spLocks noChangeArrowheads="1"/>
            </p:cNvSpPr>
            <p:nvPr/>
          </p:nvSpPr>
          <p:spPr bwMode="auto">
            <a:xfrm>
              <a:off x="331" y="2584"/>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dirty="0" smtClean="0">
                  <a:solidFill>
                    <a:schemeClr val="bg1"/>
                  </a:solidFill>
                  <a:effectLst>
                    <a:outerShdw blurRad="38100" dist="38100" dir="2700000" algn="tl">
                      <a:srgbClr val="000000"/>
                    </a:outerShdw>
                  </a:effectLst>
                  <a:latin typeface="Tahoma" pitchFamily="34" charset="0"/>
                </a:rPr>
                <a:t>Inimitability</a:t>
              </a:r>
            </a:p>
            <a:p>
              <a:pPr algn="ctr">
                <a:defRPr/>
              </a:pPr>
              <a:r>
                <a:rPr lang="en-US" altLang="en-US" sz="1200" b="1" dirty="0" smtClean="0">
                  <a:solidFill>
                    <a:schemeClr val="bg1"/>
                  </a:solidFill>
                  <a:effectLst>
                    <a:outerShdw blurRad="38100" dist="38100" dir="2700000" algn="tl">
                      <a:srgbClr val="000000"/>
                    </a:outerShdw>
                  </a:effectLst>
                  <a:latin typeface="Tahoma" pitchFamily="34" charset="0"/>
                </a:rPr>
                <a:t>Costly </a:t>
              </a:r>
              <a:r>
                <a:rPr lang="en-US" altLang="en-US" sz="1200" b="1" dirty="0">
                  <a:solidFill>
                    <a:schemeClr val="bg1"/>
                  </a:solidFill>
                  <a:effectLst>
                    <a:outerShdw blurRad="38100" dist="38100" dir="2700000" algn="tl">
                      <a:srgbClr val="000000"/>
                    </a:outerShdw>
                  </a:effectLst>
                  <a:latin typeface="Tahoma" pitchFamily="34" charset="0"/>
                </a:rPr>
                <a:t>to Imitate</a:t>
              </a:r>
            </a:p>
          </p:txBody>
        </p:sp>
      </p:grpSp>
      <p:grpSp>
        <p:nvGrpSpPr>
          <p:cNvPr id="39" name="Group 42"/>
          <p:cNvGrpSpPr>
            <a:grpSpLocks/>
          </p:cNvGrpSpPr>
          <p:nvPr/>
        </p:nvGrpSpPr>
        <p:grpSpPr bwMode="auto">
          <a:xfrm>
            <a:off x="509588" y="5189538"/>
            <a:ext cx="2663825" cy="992187"/>
            <a:chOff x="291" y="3237"/>
            <a:chExt cx="1678" cy="625"/>
          </a:xfrm>
        </p:grpSpPr>
        <p:sp>
          <p:nvSpPr>
            <p:cNvPr id="40" name="Rectangle 21"/>
            <p:cNvSpPr>
              <a:spLocks noChangeArrowheads="1"/>
            </p:cNvSpPr>
            <p:nvPr/>
          </p:nvSpPr>
          <p:spPr bwMode="auto">
            <a:xfrm>
              <a:off x="291" y="3237"/>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41" name="Rectangle 22"/>
            <p:cNvSpPr>
              <a:spLocks noChangeArrowheads="1"/>
            </p:cNvSpPr>
            <p:nvPr/>
          </p:nvSpPr>
          <p:spPr bwMode="auto">
            <a:xfrm>
              <a:off x="331" y="3272"/>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dirty="0" smtClean="0">
                  <a:solidFill>
                    <a:schemeClr val="bg1"/>
                  </a:solidFill>
                  <a:effectLst>
                    <a:outerShdw blurRad="38100" dist="38100" dir="2700000" algn="tl">
                      <a:srgbClr val="000000"/>
                    </a:outerShdw>
                  </a:effectLst>
                  <a:latin typeface="Tahoma" pitchFamily="34" charset="0"/>
                </a:rPr>
                <a:t>Non-Substitutable</a:t>
              </a:r>
              <a:endParaRPr lang="en-US" altLang="en-US" sz="2000" b="1" dirty="0">
                <a:solidFill>
                  <a:schemeClr val="bg1"/>
                </a:solidFill>
                <a:effectLst>
                  <a:outerShdw blurRad="38100" dist="38100" dir="2700000" algn="tl">
                    <a:srgbClr val="000000"/>
                  </a:outerShdw>
                </a:effectLst>
                <a:latin typeface="Tahoma" pitchFamily="34" charset="0"/>
              </a:endParaRPr>
            </a:p>
          </p:txBody>
        </p:sp>
      </p:grpSp>
      <p:grpSp>
        <p:nvGrpSpPr>
          <p:cNvPr id="42" name="Group 73"/>
          <p:cNvGrpSpPr>
            <a:grpSpLocks/>
          </p:cNvGrpSpPr>
          <p:nvPr/>
        </p:nvGrpSpPr>
        <p:grpSpPr bwMode="auto">
          <a:xfrm>
            <a:off x="4748213" y="2725738"/>
            <a:ext cx="995362" cy="2952750"/>
            <a:chOff x="2991" y="1657"/>
            <a:chExt cx="627" cy="1860"/>
          </a:xfrm>
        </p:grpSpPr>
        <p:sp>
          <p:nvSpPr>
            <p:cNvPr id="43" name="Line 67"/>
            <p:cNvSpPr>
              <a:spLocks noChangeShapeType="1"/>
            </p:cNvSpPr>
            <p:nvPr/>
          </p:nvSpPr>
          <p:spPr bwMode="auto">
            <a:xfrm>
              <a:off x="3001" y="1657"/>
              <a:ext cx="0" cy="18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4" name="Line 68"/>
            <p:cNvSpPr>
              <a:spLocks noChangeShapeType="1"/>
            </p:cNvSpPr>
            <p:nvPr/>
          </p:nvSpPr>
          <p:spPr bwMode="auto">
            <a:xfrm>
              <a:off x="2991" y="3507"/>
              <a:ext cx="627"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45" name="Group 81"/>
          <p:cNvGrpSpPr>
            <a:grpSpLocks/>
          </p:cNvGrpSpPr>
          <p:nvPr/>
        </p:nvGrpSpPr>
        <p:grpSpPr bwMode="auto">
          <a:xfrm>
            <a:off x="5021263" y="2709863"/>
            <a:ext cx="738187" cy="1760537"/>
            <a:chOff x="3163" y="1707"/>
            <a:chExt cx="465" cy="1109"/>
          </a:xfrm>
        </p:grpSpPr>
        <p:sp>
          <p:nvSpPr>
            <p:cNvPr id="46" name="Line 66"/>
            <p:cNvSpPr>
              <a:spLocks noChangeShapeType="1"/>
            </p:cNvSpPr>
            <p:nvPr/>
          </p:nvSpPr>
          <p:spPr bwMode="auto">
            <a:xfrm>
              <a:off x="3163" y="1707"/>
              <a:ext cx="0" cy="1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7" name="Line 69"/>
            <p:cNvSpPr>
              <a:spLocks noChangeShapeType="1"/>
            </p:cNvSpPr>
            <p:nvPr/>
          </p:nvSpPr>
          <p:spPr bwMode="auto">
            <a:xfrm>
              <a:off x="3163" y="2809"/>
              <a:ext cx="465"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48" name="Group 82"/>
          <p:cNvGrpSpPr>
            <a:grpSpLocks/>
          </p:cNvGrpSpPr>
          <p:nvPr/>
        </p:nvGrpSpPr>
        <p:grpSpPr bwMode="auto">
          <a:xfrm>
            <a:off x="5278438" y="2709863"/>
            <a:ext cx="465137" cy="665162"/>
            <a:chOff x="3325" y="1707"/>
            <a:chExt cx="293" cy="419"/>
          </a:xfrm>
        </p:grpSpPr>
        <p:sp>
          <p:nvSpPr>
            <p:cNvPr id="49" name="Line 65"/>
            <p:cNvSpPr>
              <a:spLocks noChangeShapeType="1"/>
            </p:cNvSpPr>
            <p:nvPr/>
          </p:nvSpPr>
          <p:spPr bwMode="auto">
            <a:xfrm>
              <a:off x="3325" y="1707"/>
              <a:ext cx="0" cy="4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50" name="Line 70"/>
            <p:cNvSpPr>
              <a:spLocks noChangeShapeType="1"/>
            </p:cNvSpPr>
            <p:nvPr/>
          </p:nvSpPr>
          <p:spPr bwMode="auto">
            <a:xfrm>
              <a:off x="3325" y="2122"/>
              <a:ext cx="293"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sp>
        <p:nvSpPr>
          <p:cNvPr id="51" name="Rectangle 77"/>
          <p:cNvSpPr>
            <a:spLocks noChangeArrowheads="1"/>
          </p:cNvSpPr>
          <p:nvPr/>
        </p:nvSpPr>
        <p:spPr bwMode="gray">
          <a:xfrm flipV="1">
            <a:off x="536575" y="1601788"/>
            <a:ext cx="8074025" cy="74612"/>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defRPr>
            </a:lvl9pPr>
          </a:lstStyle>
          <a:p>
            <a:pPr algn="ctr" eaLnBrk="1" hangingPunct="1"/>
            <a:endParaRPr kumimoji="1" lang="en-US" altLang="en-US" sz="2400">
              <a:latin typeface="Tahoma" pitchFamily="34" charset="0"/>
            </a:endParaRPr>
          </a:p>
        </p:txBody>
      </p:sp>
    </p:spTree>
    <p:extLst>
      <p:ext uri="{BB962C8B-B14F-4D97-AF65-F5344CB8AC3E}">
        <p14:creationId xmlns:p14="http://schemas.microsoft.com/office/powerpoint/2010/main" val="29722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500"/>
                                        <p:tgtEl>
                                          <p:spTgt spid="30"/>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ox(in)">
                                      <p:cBhvr>
                                        <p:cTn id="11" dur="500"/>
                                        <p:tgtEl>
                                          <p:spTgt spid="33"/>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ox(in)">
                                      <p:cBhvr>
                                        <p:cTn id="15" dur="500"/>
                                        <p:tgtEl>
                                          <p:spTgt spid="36"/>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ox(i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upRight)">
                                      <p:cBhvr>
                                        <p:cTn id="24" dur="500"/>
                                        <p:tgtEl>
                                          <p:spTgt spid="16"/>
                                        </p:tgtEl>
                                      </p:cBhvr>
                                    </p:animEffect>
                                  </p:childTnLst>
                                </p:cTn>
                              </p:par>
                            </p:childTnLst>
                          </p:cTn>
                        </p:par>
                        <p:par>
                          <p:cTn id="25" fill="hold">
                            <p:stCondLst>
                              <p:cond delay="500"/>
                            </p:stCondLst>
                            <p:childTnLst>
                              <p:par>
                                <p:cTn id="26" presetID="4"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ox(i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strips(downRight)">
                                      <p:cBhvr>
                                        <p:cTn id="33" dur="500"/>
                                        <p:tgtEl>
                                          <p:spTgt spid="4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1000"/>
                            </p:stCondLst>
                            <p:childTnLst>
                              <p:par>
                                <p:cTn id="39" presetID="18" presetClass="entr" presetSubtype="6"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strips(downRight)">
                                      <p:cBhvr>
                                        <p:cTn id="41" dur="500"/>
                                        <p:tgtEl>
                                          <p:spTgt spid="4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2000"/>
                            </p:stCondLst>
                            <p:childTnLst>
                              <p:par>
                                <p:cTn id="47" presetID="18" presetClass="entr" presetSubtype="6"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strips(downRight)">
                                      <p:cBhvr>
                                        <p:cTn id="49" dur="500"/>
                                        <p:tgtEl>
                                          <p:spTgt spid="42"/>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944304"/>
          </a:xfrm>
        </p:spPr>
        <p:txBody>
          <a:bodyPr/>
          <a:lstStyle/>
          <a:p>
            <a:r>
              <a:rPr lang="en-GB" dirty="0" smtClean="0"/>
              <a:t>VRIO Framework</a:t>
            </a:r>
            <a:endParaRPr lang="en-GB" dirty="0"/>
          </a:p>
        </p:txBody>
      </p:sp>
      <p:sp>
        <p:nvSpPr>
          <p:cNvPr id="3" name="Content Placeholder 2"/>
          <p:cNvSpPr>
            <a:spLocks noGrp="1"/>
          </p:cNvSpPr>
          <p:nvPr>
            <p:ph idx="1"/>
          </p:nvPr>
        </p:nvSpPr>
        <p:spPr>
          <a:xfrm>
            <a:off x="611560" y="858340"/>
            <a:ext cx="7543800" cy="3886200"/>
          </a:xfrm>
        </p:spPr>
        <p:txBody>
          <a:bodyPr/>
          <a:lstStyle/>
          <a:p>
            <a:r>
              <a:rPr lang="en-GB" dirty="0" smtClean="0"/>
              <a:t>Focus is on Organisational Capabilities </a:t>
            </a:r>
          </a:p>
          <a:p>
            <a:endParaRPr lang="en-GB" dirty="0"/>
          </a:p>
          <a:p>
            <a:endParaRPr lang="en-GB" dirty="0" smtClean="0"/>
          </a:p>
          <a:p>
            <a:endParaRPr lang="en-GB" dirty="0"/>
          </a:p>
          <a:p>
            <a:endParaRPr lang="en-GB" dirty="0" smtClean="0"/>
          </a:p>
          <a:p>
            <a:endParaRPr lang="en-GB" dirty="0"/>
          </a:p>
        </p:txBody>
      </p:sp>
      <p:pic>
        <p:nvPicPr>
          <p:cNvPr id="4" name="Picture 3"/>
          <p:cNvPicPr>
            <a:picLocks noChangeAspect="1"/>
          </p:cNvPicPr>
          <p:nvPr/>
        </p:nvPicPr>
        <p:blipFill>
          <a:blip r:embed="rId2"/>
          <a:stretch>
            <a:fillRect/>
          </a:stretch>
        </p:blipFill>
        <p:spPr>
          <a:xfrm>
            <a:off x="4572000" y="4113430"/>
            <a:ext cx="4572000" cy="2744569"/>
          </a:xfrm>
          <a:prstGeom prst="rect">
            <a:avLst/>
          </a:prstGeom>
        </p:spPr>
      </p:pic>
      <p:pic>
        <p:nvPicPr>
          <p:cNvPr id="5" name="Picture 4"/>
          <p:cNvPicPr>
            <a:picLocks noChangeAspect="1"/>
          </p:cNvPicPr>
          <p:nvPr/>
        </p:nvPicPr>
        <p:blipFill>
          <a:blip r:embed="rId3"/>
          <a:stretch>
            <a:fillRect/>
          </a:stretch>
        </p:blipFill>
        <p:spPr>
          <a:xfrm>
            <a:off x="107454" y="1958808"/>
            <a:ext cx="7200900" cy="2247900"/>
          </a:xfrm>
          <a:prstGeom prst="rect">
            <a:avLst/>
          </a:prstGeom>
        </p:spPr>
      </p:pic>
    </p:spTree>
    <p:extLst>
      <p:ext uri="{BB962C8B-B14F-4D97-AF65-F5344CB8AC3E}">
        <p14:creationId xmlns:p14="http://schemas.microsoft.com/office/powerpoint/2010/main" val="205716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VRIO Framework</a:t>
            </a:r>
            <a:endParaRPr lang="en-GB" dirty="0"/>
          </a:p>
        </p:txBody>
      </p:sp>
      <p:pic>
        <p:nvPicPr>
          <p:cNvPr id="4" name="Picture 3"/>
          <p:cNvPicPr>
            <a:picLocks noChangeAspect="1"/>
          </p:cNvPicPr>
          <p:nvPr/>
        </p:nvPicPr>
        <p:blipFill>
          <a:blip r:embed="rId2"/>
          <a:stretch>
            <a:fillRect/>
          </a:stretch>
        </p:blipFill>
        <p:spPr>
          <a:xfrm>
            <a:off x="467544" y="2348880"/>
            <a:ext cx="8288060" cy="3577580"/>
          </a:xfrm>
          <a:prstGeom prst="rect">
            <a:avLst/>
          </a:prstGeom>
        </p:spPr>
      </p:pic>
    </p:spTree>
    <p:extLst>
      <p:ext uri="{BB962C8B-B14F-4D97-AF65-F5344CB8AC3E}">
        <p14:creationId xmlns:p14="http://schemas.microsoft.com/office/powerpoint/2010/main" val="149797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VRIN or VRIO</a:t>
            </a:r>
            <a:endParaRPr lang="en-GB" dirty="0"/>
          </a:p>
        </p:txBody>
      </p:sp>
      <p:sp>
        <p:nvSpPr>
          <p:cNvPr id="3" name="Content Placeholder 2"/>
          <p:cNvSpPr>
            <a:spLocks noGrp="1"/>
          </p:cNvSpPr>
          <p:nvPr>
            <p:ph idx="1"/>
          </p:nvPr>
        </p:nvSpPr>
        <p:spPr>
          <a:xfrm>
            <a:off x="755576" y="2132856"/>
            <a:ext cx="7992888" cy="3886200"/>
          </a:xfrm>
        </p:spPr>
        <p:txBody>
          <a:bodyPr/>
          <a:lstStyle/>
          <a:p>
            <a:r>
              <a:rPr lang="en-GB" dirty="0" smtClean="0"/>
              <a:t>Organisational factors are easier to qualify or quantify</a:t>
            </a:r>
          </a:p>
          <a:p>
            <a:endParaRPr lang="en-GB" dirty="0"/>
          </a:p>
          <a:p>
            <a:r>
              <a:rPr lang="en-GB" dirty="0" smtClean="0"/>
              <a:t>For your coursework, it’s up to you which you use.</a:t>
            </a:r>
          </a:p>
          <a:p>
            <a:endParaRPr lang="en-GB" dirty="0"/>
          </a:p>
          <a:p>
            <a:r>
              <a:rPr lang="en-GB" dirty="0" smtClean="0"/>
              <a:t>Look at some case study examples …</a:t>
            </a:r>
            <a:endParaRPr lang="en-GB" dirty="0"/>
          </a:p>
        </p:txBody>
      </p:sp>
    </p:spTree>
    <p:extLst>
      <p:ext uri="{BB962C8B-B14F-4D97-AF65-F5344CB8AC3E}">
        <p14:creationId xmlns:p14="http://schemas.microsoft.com/office/powerpoint/2010/main" val="3696198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852936"/>
            <a:ext cx="8348871" cy="2087488"/>
          </a:xfrm>
        </p:spPr>
        <p:txBody>
          <a:bodyPr/>
          <a:lstStyle/>
          <a:p>
            <a:pPr marL="273050" lvl="1" eaLnBrk="1" hangingPunct="1">
              <a:defRPr/>
            </a:pPr>
            <a:r>
              <a:rPr lang="en-US" altLang="en-US" sz="2400" dirty="0" smtClean="0"/>
              <a:t>The development of strategies to exploit opportunities and manage threats in the business environment in light of corporate strengths and weaknesses.</a:t>
            </a:r>
          </a:p>
          <a:p>
            <a:pPr eaLnBrk="1" hangingPunct="1"/>
            <a:r>
              <a:rPr lang="en-US" altLang="en-US" dirty="0"/>
              <a:t>In this phase, managers build awareness and make </a:t>
            </a:r>
            <a:r>
              <a:rPr lang="en-US" altLang="en-US" dirty="0" smtClean="0"/>
              <a:t>plans </a:t>
            </a:r>
            <a:r>
              <a:rPr lang="en-US" altLang="en-US" dirty="0"/>
              <a:t>to create new customer </a:t>
            </a:r>
            <a:r>
              <a:rPr lang="en-US" altLang="en-US" dirty="0" smtClean="0"/>
              <a:t>value</a:t>
            </a:r>
          </a:p>
          <a:p>
            <a:pPr marL="547688" lvl="2" eaLnBrk="1" hangingPunct="1"/>
            <a:r>
              <a:rPr lang="en-US" altLang="en-US" dirty="0"/>
              <a:t>Be conscious of own abilities and </a:t>
            </a:r>
            <a:r>
              <a:rPr lang="en-US" altLang="en-US" dirty="0" smtClean="0"/>
              <a:t>limitations</a:t>
            </a:r>
          </a:p>
          <a:p>
            <a:pPr marL="547688" lvl="2" eaLnBrk="1" hangingPunct="1"/>
            <a:r>
              <a:rPr lang="en-US" altLang="en-US" dirty="0" smtClean="0"/>
              <a:t>Develop </a:t>
            </a:r>
            <a:r>
              <a:rPr lang="en-US" altLang="en-US" dirty="0"/>
              <a:t>clear vision of what the customer needs are and what the customer is looking </a:t>
            </a:r>
            <a:r>
              <a:rPr lang="en-US" altLang="en-US" dirty="0" smtClean="0"/>
              <a:t>for</a:t>
            </a:r>
          </a:p>
          <a:p>
            <a:pPr marL="547688" lvl="2" eaLnBrk="1" hangingPunct="1"/>
            <a:r>
              <a:rPr lang="en-US" altLang="en-US" dirty="0" smtClean="0"/>
              <a:t>Moves </a:t>
            </a:r>
            <a:r>
              <a:rPr lang="en-US" altLang="en-US" dirty="0"/>
              <a:t>from Capability Evaluation to Knowledge Building and e-Business Design</a:t>
            </a:r>
          </a:p>
          <a:p>
            <a:pPr marL="273050" lvl="1" eaLnBrk="1" hangingPunct="1"/>
            <a:endParaRPr lang="en-US" altLang="en-US" dirty="0"/>
          </a:p>
          <a:p>
            <a:pPr eaLnBrk="1" hangingPunct="1">
              <a:defRPr/>
            </a:pPr>
            <a:endParaRPr lang="en-GB" dirty="0"/>
          </a:p>
        </p:txBody>
      </p:sp>
      <p:sp>
        <p:nvSpPr>
          <p:cNvPr id="22531" name="Title 1"/>
          <p:cNvSpPr>
            <a:spLocks noGrp="1"/>
          </p:cNvSpPr>
          <p:nvPr>
            <p:ph type="title"/>
          </p:nvPr>
        </p:nvSpPr>
        <p:spPr>
          <a:xfrm>
            <a:off x="755650" y="620713"/>
            <a:ext cx="6781800" cy="877887"/>
          </a:xfrm>
        </p:spPr>
        <p:txBody>
          <a:bodyPr/>
          <a:lstStyle/>
          <a:p>
            <a:pPr eaLnBrk="1" hangingPunct="1"/>
            <a:r>
              <a:rPr lang="en-GB" altLang="en-US" dirty="0" smtClean="0"/>
              <a:t>Strategy Formulation</a:t>
            </a:r>
          </a:p>
        </p:txBody>
      </p:sp>
      <p:grpSp>
        <p:nvGrpSpPr>
          <p:cNvPr id="22532" name="Group 14"/>
          <p:cNvGrpSpPr>
            <a:grpSpLocks/>
          </p:cNvGrpSpPr>
          <p:nvPr/>
        </p:nvGrpSpPr>
        <p:grpSpPr bwMode="auto">
          <a:xfrm>
            <a:off x="7451725" y="635000"/>
            <a:ext cx="908050" cy="696913"/>
            <a:chOff x="3935" y="1824"/>
            <a:chExt cx="620" cy="439"/>
          </a:xfrm>
        </p:grpSpPr>
        <p:sp>
          <p:nvSpPr>
            <p:cNvPr id="22533"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4"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22535"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6"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7"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8"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22539"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40"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2541" name="Group 23"/>
            <p:cNvGrpSpPr>
              <a:grpSpLocks/>
            </p:cNvGrpSpPr>
            <p:nvPr/>
          </p:nvGrpSpPr>
          <p:grpSpPr bwMode="auto">
            <a:xfrm>
              <a:off x="4116" y="1824"/>
              <a:ext cx="259" cy="439"/>
              <a:chOff x="4116" y="1824"/>
              <a:chExt cx="259" cy="439"/>
            </a:xfrm>
          </p:grpSpPr>
          <p:sp>
            <p:nvSpPr>
              <p:cNvPr id="22542"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43"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pic>
        <p:nvPicPr>
          <p:cNvPr id="4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390" y="5052975"/>
            <a:ext cx="2897310" cy="18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6675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Custom 4">
      <a:dk1>
        <a:sysClr val="windowText" lastClr="000000"/>
      </a:dk1>
      <a:lt1>
        <a:sysClr val="window" lastClr="FFFFFF"/>
      </a:lt1>
      <a:dk2>
        <a:srgbClr val="303030"/>
      </a:dk2>
      <a:lt2>
        <a:srgbClr val="DEDEE0"/>
      </a:lt2>
      <a:accent1>
        <a:srgbClr val="BE0F34"/>
      </a:accent1>
      <a:accent2>
        <a:srgbClr val="726056"/>
      </a:accent2>
      <a:accent3>
        <a:srgbClr val="AC956E"/>
      </a:accent3>
      <a:accent4>
        <a:srgbClr val="808DA9"/>
      </a:accent4>
      <a:accent5>
        <a:srgbClr val="424E5B"/>
      </a:accent5>
      <a:accent6>
        <a:srgbClr val="730E00"/>
      </a:accent6>
      <a:hlink>
        <a:srgbClr val="CC0000"/>
      </a:hlink>
      <a:folHlink>
        <a:srgbClr val="D89243"/>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3161</TotalTime>
  <Words>1753</Words>
  <Application>Microsoft Office PowerPoint</Application>
  <PresentationFormat>On-screen Show (4:3)</PresentationFormat>
  <Paragraphs>281</Paragraphs>
  <Slides>35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2" baseType="lpstr">
      <vt:lpstr>Arial</vt:lpstr>
      <vt:lpstr>Arial Black</vt:lpstr>
      <vt:lpstr>Tahoma</vt:lpstr>
      <vt:lpstr>Times New Roman</vt:lpstr>
      <vt:lpstr>NewsPrint</vt:lpstr>
      <vt:lpstr>Clip</vt:lpstr>
      <vt:lpstr>Microsoft ClipArt Gallery</vt:lpstr>
      <vt:lpstr>IS3S661 Strategic IS Management    </vt:lpstr>
      <vt:lpstr>Last Week …</vt:lpstr>
      <vt:lpstr>Last Week …</vt:lpstr>
      <vt:lpstr>Last Week …VRIN</vt:lpstr>
      <vt:lpstr>Resources &amp; Capabilities … </vt:lpstr>
      <vt:lpstr>VRIO Framework</vt:lpstr>
      <vt:lpstr>VRIO Framework</vt:lpstr>
      <vt:lpstr>VRIN or VRIO</vt:lpstr>
      <vt:lpstr>Strategy Formulation</vt:lpstr>
      <vt:lpstr>Strategy Formulation</vt:lpstr>
      <vt:lpstr>Strategy Formulation</vt:lpstr>
      <vt:lpstr>What Will You Sell?</vt:lpstr>
      <vt:lpstr>Who Will You Sell it To? B2C Buyers</vt:lpstr>
      <vt:lpstr>Who Will You Sell it To? B2C Buyers</vt:lpstr>
      <vt:lpstr>Who Will You Sell it To? B2C Buyers</vt:lpstr>
      <vt:lpstr>PowerPoint Presentation</vt:lpstr>
      <vt:lpstr>Business Intelligence or  Business Analytics?</vt:lpstr>
      <vt:lpstr>BI – Understanding Customers</vt:lpstr>
      <vt:lpstr>E-Commerce Consumer Behaviour</vt:lpstr>
      <vt:lpstr>Demographics</vt:lpstr>
      <vt:lpstr>Location Intelligence</vt:lpstr>
      <vt:lpstr>Location Intelligence</vt:lpstr>
      <vt:lpstr>Hypothetical Example: Amazon </vt:lpstr>
      <vt:lpstr>PowerPoint Presentation</vt:lpstr>
      <vt:lpstr>PowerPoint Presentation</vt:lpstr>
      <vt:lpstr>Locational Intelligence: Geographic Visualisation</vt:lpstr>
      <vt:lpstr>PowerPoint Presentation</vt:lpstr>
      <vt:lpstr>PowerPoint Presentation</vt:lpstr>
      <vt:lpstr>PowerPoint Presentation</vt:lpstr>
      <vt:lpstr>PowerPoint Presentation</vt:lpstr>
      <vt:lpstr>Who are my Customers?</vt:lpstr>
      <vt:lpstr>How Are My Customers’ Priorities Changing?</vt:lpstr>
      <vt:lpstr>How Can I Add Value to My Target Customer?</vt:lpstr>
      <vt:lpstr>How Do I Become A Customer’s First Choice?</vt:lpstr>
      <vt:lpstr>Summary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IS3S603 e-Business Systems &amp; Strategy</dc:title>
  <dc:creator>Kidner</dc:creator>
  <cp:lastModifiedBy>David Kidner</cp:lastModifiedBy>
  <cp:revision>246</cp:revision>
  <dcterms:created xsi:type="dcterms:W3CDTF">2015-09-27T11:09:28Z</dcterms:created>
  <dcterms:modified xsi:type="dcterms:W3CDTF">2019-10-22T10:58:57Z</dcterms:modified>
</cp:coreProperties>
</file>